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287" r:id="rId4"/>
    <p:sldId id="288" r:id="rId5"/>
    <p:sldId id="289" r:id="rId6"/>
    <p:sldId id="257" r:id="rId7"/>
    <p:sldId id="290" r:id="rId8"/>
    <p:sldId id="260" r:id="rId9"/>
    <p:sldId id="292" r:id="rId10"/>
    <p:sldId id="291" r:id="rId11"/>
    <p:sldId id="293" r:id="rId12"/>
    <p:sldId id="261" r:id="rId13"/>
    <p:sldId id="259" r:id="rId14"/>
    <p:sldId id="263" r:id="rId15"/>
    <p:sldId id="264" r:id="rId16"/>
    <p:sldId id="265" r:id="rId17"/>
    <p:sldId id="294" r:id="rId18"/>
    <p:sldId id="266" r:id="rId19"/>
    <p:sldId id="267" r:id="rId20"/>
    <p:sldId id="268" r:id="rId21"/>
    <p:sldId id="269" r:id="rId22"/>
    <p:sldId id="295" r:id="rId23"/>
    <p:sldId id="296" r:id="rId24"/>
    <p:sldId id="297" r:id="rId25"/>
    <p:sldId id="298" r:id="rId26"/>
    <p:sldId id="299" r:id="rId27"/>
    <p:sldId id="300" r:id="rId28"/>
    <p:sldId id="301" r:id="rId29"/>
    <p:sldId id="302" r:id="rId30"/>
    <p:sldId id="270" r:id="rId31"/>
    <p:sldId id="303" r:id="rId32"/>
    <p:sldId id="271" r:id="rId33"/>
    <p:sldId id="272" r:id="rId34"/>
    <p:sldId id="274" r:id="rId35"/>
    <p:sldId id="304" r:id="rId36"/>
    <p:sldId id="276" r:id="rId37"/>
    <p:sldId id="286" r:id="rId38"/>
    <p:sldId id="305" r:id="rId39"/>
    <p:sldId id="306" r:id="rId40"/>
    <p:sldId id="277" r:id="rId41"/>
    <p:sldId id="275" r:id="rId42"/>
    <p:sldId id="278" r:id="rId43"/>
    <p:sldId id="279" r:id="rId44"/>
    <p:sldId id="280" r:id="rId45"/>
    <p:sldId id="281" r:id="rId46"/>
    <p:sldId id="282" r:id="rId47"/>
    <p:sldId id="308" r:id="rId48"/>
    <p:sldId id="284" r:id="rId49"/>
    <p:sldId id="310" r:id="rId50"/>
    <p:sldId id="316" r:id="rId51"/>
    <p:sldId id="285" r:id="rId52"/>
    <p:sldId id="309" r:id="rId53"/>
    <p:sldId id="311" r:id="rId54"/>
    <p:sldId id="314" r:id="rId55"/>
    <p:sldId id="317" r:id="rId56"/>
    <p:sldId id="318" r:id="rId57"/>
    <p:sldId id="319" r:id="rId58"/>
    <p:sldId id="320" r:id="rId59"/>
    <p:sldId id="321" r:id="rId60"/>
    <p:sldId id="322" r:id="rId61"/>
    <p:sldId id="323" r:id="rId62"/>
    <p:sldId id="324" r:id="rId63"/>
    <p:sldId id="312" r:id="rId64"/>
    <p:sldId id="313" r:id="rId65"/>
    <p:sldId id="325" r:id="rId66"/>
    <p:sldId id="31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4" d="100"/>
          <a:sy n="114" d="100"/>
        </p:scale>
        <p:origin x="3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7789-21D8-47B2-8A5C-78D8823CE0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3BC02-8AAC-4379-BF2A-D8CEBD36E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6B0D5-862A-407F-8D09-FB117EB87DE0}"/>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5" name="Footer Placeholder 4">
            <a:extLst>
              <a:ext uri="{FF2B5EF4-FFF2-40B4-BE49-F238E27FC236}">
                <a16:creationId xmlns:a16="http://schemas.microsoft.com/office/drawing/2014/main" id="{369FCAEB-21EB-4247-90D0-585BD12F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A8EB9-C339-4F64-877B-02551A1C323E}"/>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674302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60A1-7EF3-4D86-9A29-3254029E3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7FECB-EFCD-4F39-BA33-2B9A27C9B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2A238-DBBA-420D-B4F8-849769014E5A}"/>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5" name="Footer Placeholder 4">
            <a:extLst>
              <a:ext uri="{FF2B5EF4-FFF2-40B4-BE49-F238E27FC236}">
                <a16:creationId xmlns:a16="http://schemas.microsoft.com/office/drawing/2014/main" id="{149BA74E-E0BF-4D95-96B5-16EE3AC12C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30FAF-E6E7-4D01-976C-05D0A3527549}"/>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2317273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34FFA-0CE4-4B2C-8D3E-982575D16C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3D18FD-BA1A-41BC-AD53-0AA67F9147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A86F0-770D-4369-8F0F-B56DA2A379BE}"/>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5" name="Footer Placeholder 4">
            <a:extLst>
              <a:ext uri="{FF2B5EF4-FFF2-40B4-BE49-F238E27FC236}">
                <a16:creationId xmlns:a16="http://schemas.microsoft.com/office/drawing/2014/main" id="{23EC4564-1CD0-4A73-BACA-65D524308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82122-B647-4313-9A1A-03BC469DD461}"/>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1841095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F0F7-BCA0-40D9-B6F8-72426C01E5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C0164-43F1-477F-9898-2F3A9C2B1F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8BE5E-243B-4037-ABDF-25BBFA2C7FE1}"/>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5" name="Footer Placeholder 4">
            <a:extLst>
              <a:ext uri="{FF2B5EF4-FFF2-40B4-BE49-F238E27FC236}">
                <a16:creationId xmlns:a16="http://schemas.microsoft.com/office/drawing/2014/main" id="{1997F8F6-2C1B-4D8A-B54F-47830A1A9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E8C05-1C07-4AAD-8819-5D7362BD3EB9}"/>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1554119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550E-8390-4F37-8BA9-F5C5F07575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CDB641-BBB5-47BC-8221-58BA36D4D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9D9598-3B55-45C4-9AD0-81B5E77D8A88}"/>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5" name="Footer Placeholder 4">
            <a:extLst>
              <a:ext uri="{FF2B5EF4-FFF2-40B4-BE49-F238E27FC236}">
                <a16:creationId xmlns:a16="http://schemas.microsoft.com/office/drawing/2014/main" id="{1835B604-9002-4C43-97D1-E457BEC75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BCDCE-DD50-48C0-985D-AB0DDC8BB783}"/>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54444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4FBC-046C-44B9-B978-2C20843D6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B9C58E-03C6-41B4-82FA-854FF8766C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573E8C-D11F-4AD3-85E1-E42DDCD8B2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E9A555-83AB-4CD6-A857-1ECA9F0889B9}"/>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6" name="Footer Placeholder 5">
            <a:extLst>
              <a:ext uri="{FF2B5EF4-FFF2-40B4-BE49-F238E27FC236}">
                <a16:creationId xmlns:a16="http://schemas.microsoft.com/office/drawing/2014/main" id="{40F71159-49BC-4038-A9E6-77BF5309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5CEBB-212E-454F-93AE-B7AF3245071C}"/>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261062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7C84-5653-473A-998A-C019385353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AD267-D7D5-4C34-A25B-93240EF919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3AD90-1FC8-4765-9CA2-140A2E4211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49D174-FC73-4D78-80EB-DCB263CDBB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3D39A2-6FB1-434D-931E-135EABED60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49B7E0-67FD-45E5-BBE9-57B42D2D0CCD}"/>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8" name="Footer Placeholder 7">
            <a:extLst>
              <a:ext uri="{FF2B5EF4-FFF2-40B4-BE49-F238E27FC236}">
                <a16:creationId xmlns:a16="http://schemas.microsoft.com/office/drawing/2014/main" id="{8F2C297F-45BC-4AC8-855B-4C0CB85B0B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689687-DE27-4403-B55C-BA7F12C698A2}"/>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3743799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FD88D-B511-442B-A157-347AEB0672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C63CE-16E1-4C48-9F19-5E97CFECA0D7}"/>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4" name="Footer Placeholder 3">
            <a:extLst>
              <a:ext uri="{FF2B5EF4-FFF2-40B4-BE49-F238E27FC236}">
                <a16:creationId xmlns:a16="http://schemas.microsoft.com/office/drawing/2014/main" id="{885B3DC9-D309-4B14-BA72-C17F4D2374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A61867-14BE-4739-B4EF-640CEF543665}"/>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1005609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66410-093B-4E94-83C3-1D09DB8F5B2A}"/>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3" name="Footer Placeholder 2">
            <a:extLst>
              <a:ext uri="{FF2B5EF4-FFF2-40B4-BE49-F238E27FC236}">
                <a16:creationId xmlns:a16="http://schemas.microsoft.com/office/drawing/2014/main" id="{4642F51F-3F44-4B9A-ACE6-7A05E44D75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B4383C-1A63-47A0-A23F-2438A6FF6F4C}"/>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4165340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8F5D-16D2-482C-BF53-76F95F9C8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134BA2-4838-4207-91AC-8721AEF8A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E1463E-B163-484F-AD30-C5B7B5DC8B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8055B6-3F9A-437E-9C0A-0BEAA2298BCF}"/>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6" name="Footer Placeholder 5">
            <a:extLst>
              <a:ext uri="{FF2B5EF4-FFF2-40B4-BE49-F238E27FC236}">
                <a16:creationId xmlns:a16="http://schemas.microsoft.com/office/drawing/2014/main" id="{15236E8A-D14F-4174-A169-9C29B4021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1196C-23A9-4047-80BE-3A913BE79BDC}"/>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97658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41215-CBE7-418E-87B1-ED74C45663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8755A2-70CA-43CD-B9F1-DDA40988EB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CE290C-F785-470D-81AB-C4AF3FD33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935BD-6109-4EF2-B287-EF451FB559C0}"/>
              </a:ext>
            </a:extLst>
          </p:cNvPr>
          <p:cNvSpPr>
            <a:spLocks noGrp="1"/>
          </p:cNvSpPr>
          <p:nvPr>
            <p:ph type="dt" sz="half" idx="10"/>
          </p:nvPr>
        </p:nvSpPr>
        <p:spPr/>
        <p:txBody>
          <a:bodyPr/>
          <a:lstStyle/>
          <a:p>
            <a:fld id="{1D4595A0-26D6-43E5-9A2E-C426E296C5FE}" type="datetimeFigureOut">
              <a:rPr lang="en-US" smtClean="0"/>
              <a:t>3/18/2019</a:t>
            </a:fld>
            <a:endParaRPr lang="en-US"/>
          </a:p>
        </p:txBody>
      </p:sp>
      <p:sp>
        <p:nvSpPr>
          <p:cNvPr id="6" name="Footer Placeholder 5">
            <a:extLst>
              <a:ext uri="{FF2B5EF4-FFF2-40B4-BE49-F238E27FC236}">
                <a16:creationId xmlns:a16="http://schemas.microsoft.com/office/drawing/2014/main" id="{7AAD6340-F978-4EBA-9957-271B4DB36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AA4FA-46CC-4013-BBB3-025687C49ECB}"/>
              </a:ext>
            </a:extLst>
          </p:cNvPr>
          <p:cNvSpPr>
            <a:spLocks noGrp="1"/>
          </p:cNvSpPr>
          <p:nvPr>
            <p:ph type="sldNum" sz="quarter" idx="12"/>
          </p:nvPr>
        </p:nvSpPr>
        <p:spPr/>
        <p:txBody>
          <a:bodyPr/>
          <a:lstStyle/>
          <a:p>
            <a:fld id="{57816724-4305-45AE-83F1-0FC9364BCDA6}" type="slidenum">
              <a:rPr lang="en-US" smtClean="0"/>
              <a:t>‹#›</a:t>
            </a:fld>
            <a:endParaRPr lang="en-US"/>
          </a:p>
        </p:txBody>
      </p:sp>
    </p:spTree>
    <p:extLst>
      <p:ext uri="{BB962C8B-B14F-4D97-AF65-F5344CB8AC3E}">
        <p14:creationId xmlns:p14="http://schemas.microsoft.com/office/powerpoint/2010/main" val="291424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E2C218-3002-4628-AE58-239409A2E8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A2B97-9314-4C77-8999-75480F5B52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ACA19-540C-4430-9E6C-0E3F324253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595A0-26D6-43E5-9A2E-C426E296C5FE}" type="datetimeFigureOut">
              <a:rPr lang="en-US" smtClean="0"/>
              <a:t>3/18/2019</a:t>
            </a:fld>
            <a:endParaRPr lang="en-US"/>
          </a:p>
        </p:txBody>
      </p:sp>
      <p:sp>
        <p:nvSpPr>
          <p:cNvPr id="5" name="Footer Placeholder 4">
            <a:extLst>
              <a:ext uri="{FF2B5EF4-FFF2-40B4-BE49-F238E27FC236}">
                <a16:creationId xmlns:a16="http://schemas.microsoft.com/office/drawing/2014/main" id="{931EB221-CC57-49D7-BE63-ABA47C56E3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AEE301-CD90-4386-9272-C0F429752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16724-4305-45AE-83F1-0FC9364BCDA6}" type="slidenum">
              <a:rPr lang="en-US" smtClean="0"/>
              <a:t>‹#›</a:t>
            </a:fld>
            <a:endParaRPr lang="en-US"/>
          </a:p>
        </p:txBody>
      </p:sp>
    </p:spTree>
    <p:extLst>
      <p:ext uri="{BB962C8B-B14F-4D97-AF65-F5344CB8AC3E}">
        <p14:creationId xmlns:p14="http://schemas.microsoft.com/office/powerpoint/2010/main" val="2892589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support.rackspace.com/how-to/installing-mysql-server-on-ubuntu/"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cs.datadoghq.com/developers/write_agent_check/?tab=agentv6"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datadoghq.com/api/?lang=python#overview"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765F-4FBF-4854-9395-B283C1FEF689}"/>
              </a:ext>
            </a:extLst>
          </p:cNvPr>
          <p:cNvSpPr>
            <a:spLocks noGrp="1"/>
          </p:cNvSpPr>
          <p:nvPr>
            <p:ph type="ctrTitle"/>
          </p:nvPr>
        </p:nvSpPr>
        <p:spPr/>
        <p:txBody>
          <a:bodyPr/>
          <a:lstStyle/>
          <a:p>
            <a:r>
              <a:rPr lang="en-US" dirty="0"/>
              <a:t>Ryan’s Datadog Code Exercise</a:t>
            </a:r>
          </a:p>
        </p:txBody>
      </p:sp>
      <p:sp>
        <p:nvSpPr>
          <p:cNvPr id="3" name="Subtitle 2">
            <a:extLst>
              <a:ext uri="{FF2B5EF4-FFF2-40B4-BE49-F238E27FC236}">
                <a16:creationId xmlns:a16="http://schemas.microsoft.com/office/drawing/2014/main" id="{049701A9-EFC0-465D-A8C4-652EDB3B497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6272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3D4D-5D1E-4C59-9EE7-25D526B83984}"/>
              </a:ext>
            </a:extLst>
          </p:cNvPr>
          <p:cNvSpPr>
            <a:spLocks noGrp="1"/>
          </p:cNvSpPr>
          <p:nvPr>
            <p:ph type="title"/>
          </p:nvPr>
        </p:nvSpPr>
        <p:spPr>
          <a:xfrm>
            <a:off x="838200" y="0"/>
            <a:ext cx="10515600" cy="1325563"/>
          </a:xfrm>
        </p:spPr>
        <p:txBody>
          <a:bodyPr>
            <a:noAutofit/>
          </a:bodyPr>
          <a:lstStyle/>
          <a:p>
            <a:br>
              <a:rPr lang="en-US" sz="2800" dirty="0"/>
            </a:br>
            <a:r>
              <a:rPr lang="en-US" sz="2800" dirty="0"/>
              <a:t>* Add tags in the Agent config file and show us a screenshot of your host and its tags on the Host Map page in Datadog. </a:t>
            </a:r>
            <a:br>
              <a:rPr lang="en-US" sz="2800" dirty="0"/>
            </a:br>
            <a:endParaRPr lang="en-US" sz="2800" dirty="0"/>
          </a:p>
        </p:txBody>
      </p:sp>
      <p:pic>
        <p:nvPicPr>
          <p:cNvPr id="5" name="Picture 4">
            <a:extLst>
              <a:ext uri="{FF2B5EF4-FFF2-40B4-BE49-F238E27FC236}">
                <a16:creationId xmlns:a16="http://schemas.microsoft.com/office/drawing/2014/main" id="{A2B58575-8249-477B-8D84-2BBB69C95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227" y="2303001"/>
            <a:ext cx="7287642" cy="4458322"/>
          </a:xfrm>
          <a:prstGeom prst="rect">
            <a:avLst/>
          </a:prstGeom>
        </p:spPr>
      </p:pic>
      <p:sp>
        <p:nvSpPr>
          <p:cNvPr id="6" name="Rectangle 5">
            <a:extLst>
              <a:ext uri="{FF2B5EF4-FFF2-40B4-BE49-F238E27FC236}">
                <a16:creationId xmlns:a16="http://schemas.microsoft.com/office/drawing/2014/main" id="{F31D48D6-DAFA-48E9-AC41-3324B3F0A41A}"/>
              </a:ext>
            </a:extLst>
          </p:cNvPr>
          <p:cNvSpPr/>
          <p:nvPr/>
        </p:nvSpPr>
        <p:spPr>
          <a:xfrm>
            <a:off x="2165833" y="1503810"/>
            <a:ext cx="6870429" cy="646331"/>
          </a:xfrm>
          <a:prstGeom prst="rect">
            <a:avLst/>
          </a:prstGeom>
        </p:spPr>
        <p:txBody>
          <a:bodyPr wrap="square">
            <a:spAutoFit/>
          </a:bodyPr>
          <a:lstStyle/>
          <a:p>
            <a:r>
              <a:rPr lang="en-US" dirty="0"/>
              <a:t>The following shows my host in the Host Map. The hello and </a:t>
            </a:r>
            <a:r>
              <a:rPr lang="en-US" dirty="0" err="1"/>
              <a:t>mysql</a:t>
            </a:r>
            <a:r>
              <a:rPr lang="en-US" dirty="0"/>
              <a:t> tags were added per the activities I completed later in this section.</a:t>
            </a:r>
          </a:p>
        </p:txBody>
      </p:sp>
    </p:spTree>
    <p:extLst>
      <p:ext uri="{BB962C8B-B14F-4D97-AF65-F5344CB8AC3E}">
        <p14:creationId xmlns:p14="http://schemas.microsoft.com/office/powerpoint/2010/main" val="405373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E593-F220-4C0F-AF1E-027F3A70F341}"/>
              </a:ext>
            </a:extLst>
          </p:cNvPr>
          <p:cNvSpPr>
            <a:spLocks noGrp="1"/>
          </p:cNvSpPr>
          <p:nvPr>
            <p:ph type="title"/>
          </p:nvPr>
        </p:nvSpPr>
        <p:spPr>
          <a:xfrm>
            <a:off x="838200" y="1"/>
            <a:ext cx="10515600" cy="1085316"/>
          </a:xfrm>
        </p:spPr>
        <p:txBody>
          <a:bodyPr>
            <a:normAutofit fontScale="90000"/>
          </a:bodyPr>
          <a:lstStyle/>
          <a:p>
            <a:r>
              <a:rPr lang="en-US" sz="3200" dirty="0"/>
              <a:t>Install a database on your machine - MySQL</a:t>
            </a:r>
            <a:br>
              <a:rPr lang="en-US" dirty="0"/>
            </a:br>
            <a:endParaRPr lang="en-US" dirty="0"/>
          </a:p>
        </p:txBody>
      </p:sp>
      <p:sp>
        <p:nvSpPr>
          <p:cNvPr id="3" name="Content Placeholder 2">
            <a:extLst>
              <a:ext uri="{FF2B5EF4-FFF2-40B4-BE49-F238E27FC236}">
                <a16:creationId xmlns:a16="http://schemas.microsoft.com/office/drawing/2014/main" id="{7FF38AE0-1E48-4A49-9557-22E0481FCF7B}"/>
              </a:ext>
            </a:extLst>
          </p:cNvPr>
          <p:cNvSpPr>
            <a:spLocks noGrp="1"/>
          </p:cNvSpPr>
          <p:nvPr>
            <p:ph idx="1"/>
          </p:nvPr>
        </p:nvSpPr>
        <p:spPr>
          <a:xfrm>
            <a:off x="946558" y="2136018"/>
            <a:ext cx="10515600" cy="4351338"/>
          </a:xfrm>
        </p:spPr>
        <p:txBody>
          <a:bodyPr/>
          <a:lstStyle/>
          <a:p>
            <a:r>
              <a:rPr lang="en-US" dirty="0" err="1"/>
              <a:t>sudo</a:t>
            </a:r>
            <a:r>
              <a:rPr lang="en-US" dirty="0"/>
              <a:t> apt-get update</a:t>
            </a:r>
          </a:p>
          <a:p>
            <a:r>
              <a:rPr lang="en-US" dirty="0" err="1"/>
              <a:t>sudo</a:t>
            </a:r>
            <a:r>
              <a:rPr lang="en-US" dirty="0"/>
              <a:t> apt-get install </a:t>
            </a:r>
            <a:r>
              <a:rPr lang="en-US" dirty="0" err="1"/>
              <a:t>mysql</a:t>
            </a:r>
            <a:r>
              <a:rPr lang="en-US" dirty="0"/>
              <a:t>-server</a:t>
            </a:r>
          </a:p>
          <a:p>
            <a:r>
              <a:rPr lang="en-US" dirty="0" err="1"/>
              <a:t>systemctl</a:t>
            </a:r>
            <a:r>
              <a:rPr lang="en-US" dirty="0"/>
              <a:t> start </a:t>
            </a:r>
            <a:r>
              <a:rPr lang="en-US" dirty="0" err="1"/>
              <a:t>mysql</a:t>
            </a:r>
            <a:endParaRPr lang="en-US" dirty="0"/>
          </a:p>
          <a:p>
            <a:r>
              <a:rPr lang="en-US" dirty="0" err="1"/>
              <a:t>systemctl</a:t>
            </a:r>
            <a:r>
              <a:rPr lang="en-US" dirty="0"/>
              <a:t> enable </a:t>
            </a:r>
            <a:r>
              <a:rPr lang="en-US" dirty="0" err="1"/>
              <a:t>mysql</a:t>
            </a:r>
            <a:endParaRPr lang="en-US" dirty="0"/>
          </a:p>
          <a:p>
            <a:r>
              <a:rPr lang="nl-NL" dirty="0"/>
              <a:t>/usr/bin/mysql -u root –p</a:t>
            </a:r>
          </a:p>
          <a:p>
            <a:r>
              <a:rPr lang="en-US" dirty="0"/>
              <a:t>SELECT User, Host, </a:t>
            </a:r>
            <a:r>
              <a:rPr lang="en-US" dirty="0" err="1"/>
              <a:t>authentication_string</a:t>
            </a:r>
            <a:r>
              <a:rPr lang="en-US" dirty="0"/>
              <a:t> FROM </a:t>
            </a:r>
            <a:r>
              <a:rPr lang="en-US" dirty="0" err="1"/>
              <a:t>mysql.user</a:t>
            </a:r>
            <a:r>
              <a:rPr lang="en-US" dirty="0"/>
              <a:t>;</a:t>
            </a:r>
          </a:p>
        </p:txBody>
      </p:sp>
      <p:sp>
        <p:nvSpPr>
          <p:cNvPr id="4" name="Rectangle 3">
            <a:extLst>
              <a:ext uri="{FF2B5EF4-FFF2-40B4-BE49-F238E27FC236}">
                <a16:creationId xmlns:a16="http://schemas.microsoft.com/office/drawing/2014/main" id="{2AA31EAB-AD63-42B8-9D61-39F1E6C66BD5}"/>
              </a:ext>
            </a:extLst>
          </p:cNvPr>
          <p:cNvSpPr/>
          <p:nvPr/>
        </p:nvSpPr>
        <p:spPr>
          <a:xfrm>
            <a:off x="946558" y="889024"/>
            <a:ext cx="10298884" cy="923330"/>
          </a:xfrm>
          <a:prstGeom prst="rect">
            <a:avLst/>
          </a:prstGeom>
        </p:spPr>
        <p:txBody>
          <a:bodyPr wrap="square">
            <a:spAutoFit/>
          </a:bodyPr>
          <a:lstStyle/>
          <a:p>
            <a:r>
              <a:rPr lang="en-US" dirty="0"/>
              <a:t>Rackspace has a great primer on setting up a </a:t>
            </a:r>
            <a:r>
              <a:rPr lang="en-US" dirty="0" err="1"/>
              <a:t>mysql</a:t>
            </a:r>
            <a:r>
              <a:rPr lang="en-US" dirty="0"/>
              <a:t> database. I followed </a:t>
            </a:r>
            <a:r>
              <a:rPr lang="en-US" dirty="0">
                <a:hlinkClick r:id="rId2"/>
              </a:rPr>
              <a:t>https://support.rackspace.com/how-to/installing-mysql-server-on-ubuntu/</a:t>
            </a:r>
            <a:r>
              <a:rPr lang="en-US" dirty="0"/>
              <a:t> and ran the following commands on my VM</a:t>
            </a:r>
          </a:p>
        </p:txBody>
      </p:sp>
    </p:spTree>
    <p:extLst>
      <p:ext uri="{BB962C8B-B14F-4D97-AF65-F5344CB8AC3E}">
        <p14:creationId xmlns:p14="http://schemas.microsoft.com/office/powerpoint/2010/main" val="312081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F876B8-796A-4FF4-890D-4288C3A35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881" y="1702965"/>
            <a:ext cx="7147353" cy="4926656"/>
          </a:xfrm>
          <a:prstGeom prst="rect">
            <a:avLst/>
          </a:prstGeom>
        </p:spPr>
      </p:pic>
      <p:sp>
        <p:nvSpPr>
          <p:cNvPr id="6" name="Title 1">
            <a:extLst>
              <a:ext uri="{FF2B5EF4-FFF2-40B4-BE49-F238E27FC236}">
                <a16:creationId xmlns:a16="http://schemas.microsoft.com/office/drawing/2014/main" id="{5B88912B-1FA4-4348-A7D8-0C24B3D9EC55}"/>
              </a:ext>
            </a:extLst>
          </p:cNvPr>
          <p:cNvSpPr>
            <a:spLocks noGrp="1"/>
          </p:cNvSpPr>
          <p:nvPr>
            <p:ph type="title"/>
          </p:nvPr>
        </p:nvSpPr>
        <p:spPr>
          <a:xfrm>
            <a:off x="838200" y="1"/>
            <a:ext cx="10515600" cy="1085316"/>
          </a:xfrm>
        </p:spPr>
        <p:txBody>
          <a:bodyPr>
            <a:normAutofit/>
          </a:bodyPr>
          <a:lstStyle/>
          <a:p>
            <a:r>
              <a:rPr lang="en-US" sz="3200" dirty="0"/>
              <a:t>Install a database on your machine - MySQL</a:t>
            </a:r>
            <a:endParaRPr lang="en-US" dirty="0"/>
          </a:p>
        </p:txBody>
      </p:sp>
      <p:sp>
        <p:nvSpPr>
          <p:cNvPr id="7" name="Rectangle 6">
            <a:extLst>
              <a:ext uri="{FF2B5EF4-FFF2-40B4-BE49-F238E27FC236}">
                <a16:creationId xmlns:a16="http://schemas.microsoft.com/office/drawing/2014/main" id="{52B292AF-57A2-495A-8850-F9C9EB71F1B2}"/>
              </a:ext>
            </a:extLst>
          </p:cNvPr>
          <p:cNvSpPr/>
          <p:nvPr/>
        </p:nvSpPr>
        <p:spPr>
          <a:xfrm>
            <a:off x="838200" y="1024809"/>
            <a:ext cx="10298884" cy="646331"/>
          </a:xfrm>
          <a:prstGeom prst="rect">
            <a:avLst/>
          </a:prstGeom>
        </p:spPr>
        <p:txBody>
          <a:bodyPr wrap="square">
            <a:spAutoFit/>
          </a:bodyPr>
          <a:lstStyle/>
          <a:p>
            <a:r>
              <a:rPr lang="en-US" dirty="0"/>
              <a:t>The following screen shows successful installation of the MySQL database and the users that were created on my VM. </a:t>
            </a:r>
          </a:p>
        </p:txBody>
      </p:sp>
    </p:spTree>
    <p:extLst>
      <p:ext uri="{BB962C8B-B14F-4D97-AF65-F5344CB8AC3E}">
        <p14:creationId xmlns:p14="http://schemas.microsoft.com/office/powerpoint/2010/main" val="327082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FFB3771-DA15-42CA-A92F-B978D9A68AB4}"/>
              </a:ext>
            </a:extLst>
          </p:cNvPr>
          <p:cNvSpPr>
            <a:spLocks noGrp="1"/>
          </p:cNvSpPr>
          <p:nvPr>
            <p:ph type="title"/>
          </p:nvPr>
        </p:nvSpPr>
        <p:spPr>
          <a:xfrm>
            <a:off x="838200" y="0"/>
            <a:ext cx="10515600" cy="1325563"/>
          </a:xfrm>
        </p:spPr>
        <p:txBody>
          <a:bodyPr>
            <a:normAutofit/>
          </a:bodyPr>
          <a:lstStyle/>
          <a:p>
            <a:r>
              <a:rPr lang="en-US" sz="3200" dirty="0"/>
              <a:t>then install the respective Datadog integration for that database.</a:t>
            </a:r>
          </a:p>
        </p:txBody>
      </p:sp>
      <p:sp>
        <p:nvSpPr>
          <p:cNvPr id="4" name="Rectangle 3">
            <a:extLst>
              <a:ext uri="{FF2B5EF4-FFF2-40B4-BE49-F238E27FC236}">
                <a16:creationId xmlns:a16="http://schemas.microsoft.com/office/drawing/2014/main" id="{0746944B-7F8A-4013-8DC7-AACD81269787}"/>
              </a:ext>
            </a:extLst>
          </p:cNvPr>
          <p:cNvSpPr/>
          <p:nvPr/>
        </p:nvSpPr>
        <p:spPr>
          <a:xfrm>
            <a:off x="838200" y="1116078"/>
            <a:ext cx="10298884" cy="369332"/>
          </a:xfrm>
          <a:prstGeom prst="rect">
            <a:avLst/>
          </a:prstGeom>
        </p:spPr>
        <p:txBody>
          <a:bodyPr wrap="square">
            <a:spAutoFit/>
          </a:bodyPr>
          <a:lstStyle/>
          <a:p>
            <a:r>
              <a:rPr lang="en-US" dirty="0"/>
              <a:t>I navigated to the .</a:t>
            </a:r>
            <a:r>
              <a:rPr lang="en-US" dirty="0" err="1"/>
              <a:t>yaml</a:t>
            </a:r>
            <a:r>
              <a:rPr lang="en-US" dirty="0"/>
              <a:t> filed to enable </a:t>
            </a:r>
            <a:r>
              <a:rPr lang="en-US" dirty="0" err="1"/>
              <a:t>mysql</a:t>
            </a:r>
            <a:r>
              <a:rPr lang="en-US" dirty="0"/>
              <a:t> logging. The changes I made are shown below</a:t>
            </a:r>
          </a:p>
        </p:txBody>
      </p:sp>
      <p:pic>
        <p:nvPicPr>
          <p:cNvPr id="7" name="Picture 6">
            <a:extLst>
              <a:ext uri="{FF2B5EF4-FFF2-40B4-BE49-F238E27FC236}">
                <a16:creationId xmlns:a16="http://schemas.microsoft.com/office/drawing/2014/main" id="{3167E0EC-848F-4B34-97D9-39E21EEE5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98" y="1664433"/>
            <a:ext cx="7915124" cy="4874417"/>
          </a:xfrm>
          <a:prstGeom prst="rect">
            <a:avLst/>
          </a:prstGeom>
        </p:spPr>
      </p:pic>
    </p:spTree>
    <p:extLst>
      <p:ext uri="{BB962C8B-B14F-4D97-AF65-F5344CB8AC3E}">
        <p14:creationId xmlns:p14="http://schemas.microsoft.com/office/powerpoint/2010/main" val="360661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C3D0-E362-4F48-B844-2ED77E9902C9}"/>
              </a:ext>
            </a:extLst>
          </p:cNvPr>
          <p:cNvSpPr>
            <a:spLocks noGrp="1"/>
          </p:cNvSpPr>
          <p:nvPr>
            <p:ph type="title"/>
          </p:nvPr>
        </p:nvSpPr>
        <p:spPr>
          <a:xfrm>
            <a:off x="896923" y="0"/>
            <a:ext cx="10515600" cy="1325563"/>
          </a:xfrm>
        </p:spPr>
        <p:txBody>
          <a:bodyPr>
            <a:normAutofit/>
          </a:bodyPr>
          <a:lstStyle/>
          <a:p>
            <a:r>
              <a:rPr lang="en-US" sz="3200" dirty="0"/>
              <a:t>then install the respective Datadog integration for that database.</a:t>
            </a:r>
          </a:p>
        </p:txBody>
      </p:sp>
      <p:pic>
        <p:nvPicPr>
          <p:cNvPr id="5" name="Picture 4">
            <a:extLst>
              <a:ext uri="{FF2B5EF4-FFF2-40B4-BE49-F238E27FC236}">
                <a16:creationId xmlns:a16="http://schemas.microsoft.com/office/drawing/2014/main" id="{A0D2BBC0-8830-49CE-B454-A97561488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648" y="2205208"/>
            <a:ext cx="5197597" cy="4266898"/>
          </a:xfrm>
          <a:prstGeom prst="rect">
            <a:avLst/>
          </a:prstGeom>
        </p:spPr>
      </p:pic>
      <p:sp>
        <p:nvSpPr>
          <p:cNvPr id="4" name="Rectangle 3">
            <a:extLst>
              <a:ext uri="{FF2B5EF4-FFF2-40B4-BE49-F238E27FC236}">
                <a16:creationId xmlns:a16="http://schemas.microsoft.com/office/drawing/2014/main" id="{6B9735B8-A22E-41CC-8E9A-3E493090279A}"/>
              </a:ext>
            </a:extLst>
          </p:cNvPr>
          <p:cNvSpPr/>
          <p:nvPr/>
        </p:nvSpPr>
        <p:spPr>
          <a:xfrm>
            <a:off x="996193" y="1211387"/>
            <a:ext cx="10298884" cy="923330"/>
          </a:xfrm>
          <a:prstGeom prst="rect">
            <a:avLst/>
          </a:prstGeom>
        </p:spPr>
        <p:txBody>
          <a:bodyPr wrap="square">
            <a:spAutoFit/>
          </a:bodyPr>
          <a:lstStyle/>
          <a:p>
            <a:r>
              <a:rPr lang="en-US" dirty="0"/>
              <a:t>The screen below shows “Uninstall Integration” which means integration installation has occurred. Also, please note that I am using the root user for </a:t>
            </a:r>
            <a:r>
              <a:rPr lang="en-US" dirty="0" err="1"/>
              <a:t>datadog</a:t>
            </a:r>
            <a:r>
              <a:rPr lang="en-US" dirty="0"/>
              <a:t> so I did not have to address the DB privilege changes. Since this is only a test, that is OK. </a:t>
            </a:r>
          </a:p>
        </p:txBody>
      </p:sp>
    </p:spTree>
    <p:extLst>
      <p:ext uri="{BB962C8B-B14F-4D97-AF65-F5344CB8AC3E}">
        <p14:creationId xmlns:p14="http://schemas.microsoft.com/office/powerpoint/2010/main" val="2420040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7F94-29D4-41D1-B055-899C1E06AF14}"/>
              </a:ext>
            </a:extLst>
          </p:cNvPr>
          <p:cNvSpPr>
            <a:spLocks noGrp="1"/>
          </p:cNvSpPr>
          <p:nvPr>
            <p:ph type="title"/>
          </p:nvPr>
        </p:nvSpPr>
        <p:spPr>
          <a:xfrm>
            <a:off x="838199" y="4398"/>
            <a:ext cx="10515600" cy="1325563"/>
          </a:xfrm>
        </p:spPr>
        <p:txBody>
          <a:bodyPr>
            <a:normAutofit/>
          </a:bodyPr>
          <a:lstStyle/>
          <a:p>
            <a:r>
              <a:rPr lang="en-US" sz="3200" dirty="0"/>
              <a:t>and then install the respective Datadog integration for that database.</a:t>
            </a:r>
          </a:p>
        </p:txBody>
      </p:sp>
      <p:pic>
        <p:nvPicPr>
          <p:cNvPr id="5" name="Picture 4">
            <a:extLst>
              <a:ext uri="{FF2B5EF4-FFF2-40B4-BE49-F238E27FC236}">
                <a16:creationId xmlns:a16="http://schemas.microsoft.com/office/drawing/2014/main" id="{6ED66C6F-4C44-48F7-87FB-78DCB6C82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908" y="2147142"/>
            <a:ext cx="9234880" cy="4610191"/>
          </a:xfrm>
          <a:prstGeom prst="rect">
            <a:avLst/>
          </a:prstGeom>
        </p:spPr>
      </p:pic>
      <p:sp>
        <p:nvSpPr>
          <p:cNvPr id="4" name="Rectangle 3">
            <a:extLst>
              <a:ext uri="{FF2B5EF4-FFF2-40B4-BE49-F238E27FC236}">
                <a16:creationId xmlns:a16="http://schemas.microsoft.com/office/drawing/2014/main" id="{4BF428D9-9BA3-4F80-AD7B-65B62C7D120B}"/>
              </a:ext>
            </a:extLst>
          </p:cNvPr>
          <p:cNvSpPr/>
          <p:nvPr/>
        </p:nvSpPr>
        <p:spPr>
          <a:xfrm>
            <a:off x="946557" y="1211137"/>
            <a:ext cx="10298884" cy="646331"/>
          </a:xfrm>
          <a:prstGeom prst="rect">
            <a:avLst/>
          </a:prstGeom>
        </p:spPr>
        <p:txBody>
          <a:bodyPr wrap="square">
            <a:spAutoFit/>
          </a:bodyPr>
          <a:lstStyle/>
          <a:p>
            <a:r>
              <a:rPr lang="en-US" dirty="0"/>
              <a:t>The following dashboard shows up when integration is installed. The lines for the MySQL settings have just appeared so Datadog is successfully reading the data.</a:t>
            </a:r>
          </a:p>
        </p:txBody>
      </p:sp>
    </p:spTree>
    <p:extLst>
      <p:ext uri="{BB962C8B-B14F-4D97-AF65-F5344CB8AC3E}">
        <p14:creationId xmlns:p14="http://schemas.microsoft.com/office/powerpoint/2010/main" val="156091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B1CD1-9697-4A54-BB51-558F54A1EE9F}"/>
              </a:ext>
            </a:extLst>
          </p:cNvPr>
          <p:cNvSpPr>
            <a:spLocks noGrp="1"/>
          </p:cNvSpPr>
          <p:nvPr>
            <p:ph type="title"/>
          </p:nvPr>
        </p:nvSpPr>
        <p:spPr>
          <a:xfrm>
            <a:off x="648747" y="2311369"/>
            <a:ext cx="10515600" cy="1665013"/>
          </a:xfrm>
        </p:spPr>
        <p:txBody>
          <a:bodyPr>
            <a:normAutofit fontScale="90000"/>
          </a:bodyPr>
          <a:lstStyle/>
          <a:p>
            <a:r>
              <a:rPr lang="en-US" sz="3200" dirty="0"/>
              <a:t>I chose to use a custom agent check, but it’s a little different than an RNG. It is a hello world statement. It is from </a:t>
            </a:r>
            <a:r>
              <a:rPr lang="en-US" sz="3200" dirty="0">
                <a:hlinkClick r:id="rId2"/>
              </a:rPr>
              <a:t>https://docs.datadoghq.com/developers/write_agent_check/?tab=agentv6</a:t>
            </a:r>
            <a:r>
              <a:rPr lang="en-US" sz="3200" dirty="0"/>
              <a:t>. I figured that would be great for simple debugging and that I can just tune the alarms to simulate state changes rather than have actual state changes. </a:t>
            </a:r>
          </a:p>
        </p:txBody>
      </p:sp>
      <p:sp>
        <p:nvSpPr>
          <p:cNvPr id="3" name="Rectangle 2">
            <a:extLst>
              <a:ext uri="{FF2B5EF4-FFF2-40B4-BE49-F238E27FC236}">
                <a16:creationId xmlns:a16="http://schemas.microsoft.com/office/drawing/2014/main" id="{3DC4FF31-506A-4048-80BB-530ACC1C95B2}"/>
              </a:ext>
            </a:extLst>
          </p:cNvPr>
          <p:cNvSpPr/>
          <p:nvPr/>
        </p:nvSpPr>
        <p:spPr>
          <a:xfrm>
            <a:off x="514523" y="50385"/>
            <a:ext cx="11381065" cy="1077218"/>
          </a:xfrm>
          <a:prstGeom prst="rect">
            <a:avLst/>
          </a:prstGeom>
        </p:spPr>
        <p:txBody>
          <a:bodyPr wrap="square">
            <a:spAutoFit/>
          </a:bodyPr>
          <a:lstStyle/>
          <a:p>
            <a:r>
              <a:rPr lang="en-US" sz="3200" dirty="0">
                <a:latin typeface="Calibri Light" panose="020F0302020204030204" pitchFamily="34" charset="0"/>
                <a:cs typeface="Calibri Light" panose="020F0302020204030204" pitchFamily="34" charset="0"/>
              </a:rPr>
              <a:t>* Create a custom Agent check that submits a metric named </a:t>
            </a:r>
            <a:r>
              <a:rPr lang="en-US" sz="3200" dirty="0" err="1">
                <a:latin typeface="Calibri Light" panose="020F0302020204030204" pitchFamily="34" charset="0"/>
                <a:cs typeface="Calibri Light" panose="020F0302020204030204" pitchFamily="34" charset="0"/>
              </a:rPr>
              <a:t>my_metric</a:t>
            </a:r>
            <a:r>
              <a:rPr lang="en-US" sz="3200" dirty="0">
                <a:latin typeface="Calibri Light" panose="020F0302020204030204" pitchFamily="34" charset="0"/>
                <a:cs typeface="Calibri Light" panose="020F0302020204030204" pitchFamily="34" charset="0"/>
              </a:rPr>
              <a:t> with a random value between 0 and 1000.</a:t>
            </a:r>
          </a:p>
        </p:txBody>
      </p:sp>
    </p:spTree>
    <p:extLst>
      <p:ext uri="{BB962C8B-B14F-4D97-AF65-F5344CB8AC3E}">
        <p14:creationId xmlns:p14="http://schemas.microsoft.com/office/powerpoint/2010/main" val="1978947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E6A61-B689-457F-ABE8-9FEC5337806F}"/>
              </a:ext>
            </a:extLst>
          </p:cNvPr>
          <p:cNvSpPr>
            <a:spLocks noGrp="1"/>
          </p:cNvSpPr>
          <p:nvPr>
            <p:ph type="title"/>
          </p:nvPr>
        </p:nvSpPr>
        <p:spPr/>
        <p:txBody>
          <a:bodyPr>
            <a:normAutofit fontScale="90000"/>
          </a:bodyPr>
          <a:lstStyle/>
          <a:p>
            <a:r>
              <a:rPr lang="en-US" sz="3600" dirty="0">
                <a:latin typeface="Calibri Light" panose="020F0302020204030204" pitchFamily="34" charset="0"/>
                <a:cs typeface="Calibri Light" panose="020F0302020204030204" pitchFamily="34" charset="0"/>
              </a:rPr>
              <a:t>* Create a custom Agent check that submits a metric named </a:t>
            </a:r>
            <a:r>
              <a:rPr lang="en-US" sz="3600" dirty="0" err="1">
                <a:latin typeface="Calibri Light" panose="020F0302020204030204" pitchFamily="34" charset="0"/>
                <a:cs typeface="Calibri Light" panose="020F0302020204030204" pitchFamily="34" charset="0"/>
              </a:rPr>
              <a:t>my_metric</a:t>
            </a:r>
            <a:r>
              <a:rPr lang="en-US" sz="3600" dirty="0">
                <a:latin typeface="Calibri Light" panose="020F0302020204030204" pitchFamily="34" charset="0"/>
                <a:cs typeface="Calibri Light" panose="020F0302020204030204" pitchFamily="34" charset="0"/>
              </a:rPr>
              <a:t> with a random value between 0 and 1000.</a:t>
            </a:r>
            <a:br>
              <a:rPr lang="en-US" dirty="0">
                <a:latin typeface="Calibri Light" panose="020F0302020204030204" pitchFamily="34" charset="0"/>
                <a:cs typeface="Calibri Light" panose="020F0302020204030204" pitchFamily="34" charset="0"/>
              </a:rPr>
            </a:br>
            <a:endParaRPr lang="en-US" dirty="0"/>
          </a:p>
        </p:txBody>
      </p:sp>
      <p:pic>
        <p:nvPicPr>
          <p:cNvPr id="4" name="Picture 3">
            <a:extLst>
              <a:ext uri="{FF2B5EF4-FFF2-40B4-BE49-F238E27FC236}">
                <a16:creationId xmlns:a16="http://schemas.microsoft.com/office/drawing/2014/main" id="{593A90D7-8010-4BE3-AD51-7D93BAFE7067}"/>
              </a:ext>
            </a:extLst>
          </p:cNvPr>
          <p:cNvPicPr>
            <a:picLocks noChangeAspect="1"/>
          </p:cNvPicPr>
          <p:nvPr/>
        </p:nvPicPr>
        <p:blipFill rotWithShape="1">
          <a:blip r:embed="rId2">
            <a:extLst>
              <a:ext uri="{28A0092B-C50C-407E-A947-70E740481C1C}">
                <a14:useLocalDpi xmlns:a14="http://schemas.microsoft.com/office/drawing/2010/main" val="0"/>
              </a:ext>
            </a:extLst>
          </a:blip>
          <a:srcRect b="41482"/>
          <a:stretch/>
        </p:blipFill>
        <p:spPr>
          <a:xfrm>
            <a:off x="2189438" y="3338818"/>
            <a:ext cx="7231399" cy="3226937"/>
          </a:xfrm>
          <a:prstGeom prst="rect">
            <a:avLst/>
          </a:prstGeom>
        </p:spPr>
      </p:pic>
      <p:sp>
        <p:nvSpPr>
          <p:cNvPr id="5" name="Rectangle 4">
            <a:extLst>
              <a:ext uri="{FF2B5EF4-FFF2-40B4-BE49-F238E27FC236}">
                <a16:creationId xmlns:a16="http://schemas.microsoft.com/office/drawing/2014/main" id="{04DB4F9F-39C9-4033-8BA0-1350C5DAB63D}"/>
              </a:ext>
            </a:extLst>
          </p:cNvPr>
          <p:cNvSpPr/>
          <p:nvPr/>
        </p:nvSpPr>
        <p:spPr>
          <a:xfrm>
            <a:off x="1146492" y="1690688"/>
            <a:ext cx="10044422" cy="1431161"/>
          </a:xfrm>
          <a:prstGeom prst="rect">
            <a:avLst/>
          </a:prstGeom>
        </p:spPr>
        <p:txBody>
          <a:bodyPr wrap="square">
            <a:spAutoFit/>
          </a:bodyPr>
          <a:lstStyle/>
          <a:p>
            <a:r>
              <a:rPr lang="en-US" sz="2900" dirty="0"/>
              <a:t>I created </a:t>
            </a:r>
            <a:r>
              <a:rPr lang="en-US" sz="2900" dirty="0" err="1"/>
              <a:t>conf.d</a:t>
            </a:r>
            <a:r>
              <a:rPr lang="en-US" sz="2900" dirty="0"/>
              <a:t>/</a:t>
            </a:r>
            <a:r>
              <a:rPr lang="en-US" sz="2900" dirty="0" err="1"/>
              <a:t>hello.yaml</a:t>
            </a:r>
            <a:r>
              <a:rPr lang="en-US" sz="2900" dirty="0"/>
              <a:t> and checks.d/hello.py in /</a:t>
            </a:r>
            <a:r>
              <a:rPr lang="en-US" sz="2900" dirty="0" err="1"/>
              <a:t>etc</a:t>
            </a:r>
            <a:r>
              <a:rPr lang="en-US" sz="2900" dirty="0"/>
              <a:t>/</a:t>
            </a:r>
            <a:r>
              <a:rPr lang="en-US" sz="2900" dirty="0" err="1"/>
              <a:t>datadog</a:t>
            </a:r>
            <a:r>
              <a:rPr lang="en-US" sz="2900" dirty="0"/>
              <a:t>-agent and I input the check information in those location. The following screenshot show the check I used in </a:t>
            </a:r>
            <a:r>
              <a:rPr lang="en-US" sz="2900" dirty="0" err="1"/>
              <a:t>checks.d</a:t>
            </a:r>
            <a:endParaRPr lang="en-US" sz="2900" dirty="0"/>
          </a:p>
        </p:txBody>
      </p:sp>
    </p:spTree>
    <p:extLst>
      <p:ext uri="{BB962C8B-B14F-4D97-AF65-F5344CB8AC3E}">
        <p14:creationId xmlns:p14="http://schemas.microsoft.com/office/powerpoint/2010/main" val="1226298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0AA0-1C87-4D51-A305-F98D1271F080}"/>
              </a:ext>
            </a:extLst>
          </p:cNvPr>
          <p:cNvSpPr>
            <a:spLocks noGrp="1"/>
          </p:cNvSpPr>
          <p:nvPr>
            <p:ph type="title"/>
          </p:nvPr>
        </p:nvSpPr>
        <p:spPr>
          <a:xfrm>
            <a:off x="838199" y="0"/>
            <a:ext cx="10515600" cy="1325563"/>
          </a:xfrm>
        </p:spPr>
        <p:txBody>
          <a:bodyPr>
            <a:normAutofit/>
          </a:bodyPr>
          <a:lstStyle/>
          <a:p>
            <a:r>
              <a:rPr lang="en-US" sz="3200" dirty="0"/>
              <a:t>* Create a custom Agent check that submits a metric named </a:t>
            </a:r>
            <a:r>
              <a:rPr lang="en-US" sz="3200" dirty="0" err="1"/>
              <a:t>my_metric</a:t>
            </a:r>
            <a:r>
              <a:rPr lang="en-US" sz="3200" dirty="0"/>
              <a:t> with a random value between 0 and 1000.</a:t>
            </a:r>
          </a:p>
        </p:txBody>
      </p:sp>
      <p:pic>
        <p:nvPicPr>
          <p:cNvPr id="5" name="Picture 4">
            <a:extLst>
              <a:ext uri="{FF2B5EF4-FFF2-40B4-BE49-F238E27FC236}">
                <a16:creationId xmlns:a16="http://schemas.microsoft.com/office/drawing/2014/main" id="{3F9AFC37-54B3-4080-B93E-5C58FA18F4B3}"/>
              </a:ext>
            </a:extLst>
          </p:cNvPr>
          <p:cNvPicPr>
            <a:picLocks noChangeAspect="1"/>
          </p:cNvPicPr>
          <p:nvPr/>
        </p:nvPicPr>
        <p:blipFill rotWithShape="1">
          <a:blip r:embed="rId2">
            <a:extLst>
              <a:ext uri="{28A0092B-C50C-407E-A947-70E740481C1C}">
                <a14:useLocalDpi xmlns:a14="http://schemas.microsoft.com/office/drawing/2010/main" val="0"/>
              </a:ext>
            </a:extLst>
          </a:blip>
          <a:srcRect t="3671" b="7925"/>
          <a:stretch/>
        </p:blipFill>
        <p:spPr>
          <a:xfrm>
            <a:off x="2777383" y="2092834"/>
            <a:ext cx="6910683" cy="4609083"/>
          </a:xfrm>
          <a:prstGeom prst="rect">
            <a:avLst/>
          </a:prstGeom>
        </p:spPr>
      </p:pic>
      <p:sp>
        <p:nvSpPr>
          <p:cNvPr id="3" name="Rectangle 1">
            <a:extLst>
              <a:ext uri="{FF2B5EF4-FFF2-40B4-BE49-F238E27FC236}">
                <a16:creationId xmlns:a16="http://schemas.microsoft.com/office/drawing/2014/main" id="{56BAF711-4D0A-4362-B064-8549D546EE83}"/>
              </a:ext>
            </a:extLst>
          </p:cNvPr>
          <p:cNvSpPr>
            <a:spLocks noChangeArrowheads="1"/>
          </p:cNvSpPr>
          <p:nvPr/>
        </p:nvSpPr>
        <p:spPr bwMode="auto">
          <a:xfrm>
            <a:off x="838199" y="1524533"/>
            <a:ext cx="106234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I </a:t>
            </a:r>
            <a:r>
              <a:rPr kumimoji="0" lang="en-US" altLang="en-US" b="1" i="0" u="none" strike="noStrike" cap="none" normalizeH="0" baseline="0" dirty="0">
                <a:ln>
                  <a:noFill/>
                </a:ln>
                <a:solidFill>
                  <a:schemeClr val="tx1"/>
                </a:solidFill>
                <a:effectLst/>
                <a:latin typeface="Arial Unicode MS"/>
              </a:rPr>
              <a:t>ran </a:t>
            </a:r>
            <a:r>
              <a:rPr kumimoji="0" lang="en-US" altLang="en-US" b="1" i="0" u="none" strike="noStrike" cap="none" normalizeH="0" baseline="0" dirty="0" err="1">
                <a:ln>
                  <a:noFill/>
                </a:ln>
                <a:solidFill>
                  <a:schemeClr val="tx1"/>
                </a:solidFill>
                <a:effectLst/>
                <a:latin typeface="Arial Unicode MS"/>
              </a:rPr>
              <a:t>sudo</a:t>
            </a:r>
            <a:r>
              <a:rPr kumimoji="0" lang="en-US" altLang="en-US" b="1" i="0" u="none" strike="noStrike" cap="none" normalizeH="0" baseline="0" dirty="0">
                <a:ln>
                  <a:noFill/>
                </a:ln>
                <a:solidFill>
                  <a:schemeClr val="tx1"/>
                </a:solidFill>
                <a:effectLst/>
                <a:latin typeface="Arial Unicode MS"/>
              </a:rPr>
              <a:t> -u dd-agent -- </a:t>
            </a:r>
            <a:r>
              <a:rPr kumimoji="0" lang="en-US" altLang="en-US" b="1" i="0" u="none" strike="noStrike" cap="none" normalizeH="0" baseline="0" dirty="0" err="1">
                <a:ln>
                  <a:noFill/>
                </a:ln>
                <a:solidFill>
                  <a:schemeClr val="tx1"/>
                </a:solidFill>
                <a:effectLst/>
                <a:latin typeface="Arial Unicode MS"/>
              </a:rPr>
              <a:t>datadog</a:t>
            </a:r>
            <a:r>
              <a:rPr kumimoji="0" lang="en-US" altLang="en-US" b="1" i="0" u="none" strike="noStrike" cap="none" normalizeH="0" baseline="0" dirty="0">
                <a:ln>
                  <a:noFill/>
                </a:ln>
                <a:solidFill>
                  <a:schemeClr val="tx1"/>
                </a:solidFill>
                <a:effectLst/>
                <a:latin typeface="Arial Unicode MS"/>
              </a:rPr>
              <a:t>-agent check </a:t>
            </a:r>
            <a:r>
              <a:rPr kumimoji="0" lang="en-US" altLang="en-US" b="1" i="0" u="none" strike="noStrike" cap="none" normalizeH="0" baseline="0" dirty="0" err="1">
                <a:ln>
                  <a:noFill/>
                </a:ln>
                <a:solidFill>
                  <a:schemeClr val="tx1"/>
                </a:solidFill>
                <a:effectLst/>
                <a:latin typeface="Arial Unicode MS"/>
              </a:rPr>
              <a:t>hello.world</a:t>
            </a:r>
            <a:r>
              <a:rPr kumimoji="0" lang="en-US" altLang="en-US" b="1" i="0" u="none" strike="noStrike" cap="none" normalizeH="0" baseline="0" dirty="0">
                <a:ln>
                  <a:noFill/>
                </a:ln>
                <a:solidFill>
                  <a:schemeClr val="tx1"/>
                </a:solidFill>
                <a:effectLst/>
                <a:latin typeface="Arial Unicode MS"/>
              </a:rPr>
              <a:t> </a:t>
            </a:r>
            <a:r>
              <a:rPr kumimoji="0" lang="en-US" altLang="en-US" b="0" i="0" u="none" strike="noStrike" cap="none" normalizeH="0" baseline="0" dirty="0">
                <a:ln>
                  <a:noFill/>
                </a:ln>
                <a:solidFill>
                  <a:schemeClr val="tx1"/>
                </a:solidFill>
                <a:effectLst/>
                <a:latin typeface="Arial Unicode MS"/>
              </a:rPr>
              <a:t>to verify my check. It is showing as OK.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609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286E-C839-4602-B87B-E03CE43C9320}"/>
              </a:ext>
            </a:extLst>
          </p:cNvPr>
          <p:cNvSpPr>
            <a:spLocks noGrp="1"/>
          </p:cNvSpPr>
          <p:nvPr>
            <p:ph type="title"/>
          </p:nvPr>
        </p:nvSpPr>
        <p:spPr/>
        <p:txBody>
          <a:bodyPr/>
          <a:lstStyle/>
          <a:p>
            <a:r>
              <a:rPr lang="en-US" dirty="0"/>
              <a:t>The metric is reporting in the monitors as a metric</a:t>
            </a:r>
          </a:p>
        </p:txBody>
      </p:sp>
      <p:pic>
        <p:nvPicPr>
          <p:cNvPr id="5" name="Picture 4">
            <a:extLst>
              <a:ext uri="{FF2B5EF4-FFF2-40B4-BE49-F238E27FC236}">
                <a16:creationId xmlns:a16="http://schemas.microsoft.com/office/drawing/2014/main" id="{DDDBD203-5080-4438-8A3A-39F792C9D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84" y="1690688"/>
            <a:ext cx="9611032" cy="5035780"/>
          </a:xfrm>
          <a:prstGeom prst="rect">
            <a:avLst/>
          </a:prstGeom>
        </p:spPr>
      </p:pic>
    </p:spTree>
    <p:extLst>
      <p:ext uri="{BB962C8B-B14F-4D97-AF65-F5344CB8AC3E}">
        <p14:creationId xmlns:p14="http://schemas.microsoft.com/office/powerpoint/2010/main" val="4112293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DAEF7-D727-476C-B6FC-7815A0CD6C9E}"/>
              </a:ext>
            </a:extLst>
          </p:cNvPr>
          <p:cNvSpPr>
            <a:spLocks noGrp="1"/>
          </p:cNvSpPr>
          <p:nvPr>
            <p:ph type="title"/>
          </p:nvPr>
        </p:nvSpPr>
        <p:spPr/>
        <p:txBody>
          <a:bodyPr/>
          <a:lstStyle/>
          <a:p>
            <a:r>
              <a:rPr lang="en-US" dirty="0"/>
              <a:t>## Prerequisites - Setup the environment</a:t>
            </a:r>
          </a:p>
        </p:txBody>
      </p:sp>
      <p:sp>
        <p:nvSpPr>
          <p:cNvPr id="4" name="Title 1">
            <a:extLst>
              <a:ext uri="{FF2B5EF4-FFF2-40B4-BE49-F238E27FC236}">
                <a16:creationId xmlns:a16="http://schemas.microsoft.com/office/drawing/2014/main" id="{DF789C04-34BE-438D-B1B3-F01867FFCFA6}"/>
              </a:ext>
            </a:extLst>
          </p:cNvPr>
          <p:cNvSpPr txBox="1">
            <a:spLocks/>
          </p:cNvSpPr>
          <p:nvPr/>
        </p:nvSpPr>
        <p:spPr>
          <a:xfrm>
            <a:off x="913701" y="1775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1</a:t>
            </a:r>
          </a:p>
        </p:txBody>
      </p:sp>
    </p:spTree>
    <p:extLst>
      <p:ext uri="{BB962C8B-B14F-4D97-AF65-F5344CB8AC3E}">
        <p14:creationId xmlns:p14="http://schemas.microsoft.com/office/powerpoint/2010/main" val="9897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8EA7-5940-4BF2-A3A2-A9067B150475}"/>
              </a:ext>
            </a:extLst>
          </p:cNvPr>
          <p:cNvSpPr>
            <a:spLocks noGrp="1"/>
          </p:cNvSpPr>
          <p:nvPr>
            <p:ph type="title"/>
          </p:nvPr>
        </p:nvSpPr>
        <p:spPr>
          <a:xfrm>
            <a:off x="746705" y="125835"/>
            <a:ext cx="10515600" cy="707923"/>
          </a:xfrm>
        </p:spPr>
        <p:txBody>
          <a:bodyPr>
            <a:normAutofit fontScale="90000"/>
          </a:bodyPr>
          <a:lstStyle/>
          <a:p>
            <a:r>
              <a:rPr lang="en-US" sz="1800" dirty="0"/>
              <a:t>* Change your check's collection interval so that it only submits the metric once every 45 seconds.</a:t>
            </a:r>
            <a:br>
              <a:rPr lang="en-US" sz="1800" dirty="0"/>
            </a:br>
            <a:r>
              <a:rPr lang="en-US" sz="1800" dirty="0"/>
              <a:t>* **Bonus Question** Can you change the collection interval without modifying the Python check file you created?</a:t>
            </a:r>
            <a:br>
              <a:rPr lang="en-US" sz="1800" dirty="0"/>
            </a:br>
            <a:endParaRPr lang="en-US" sz="1800" dirty="0"/>
          </a:p>
        </p:txBody>
      </p:sp>
      <p:pic>
        <p:nvPicPr>
          <p:cNvPr id="5" name="Picture 4">
            <a:extLst>
              <a:ext uri="{FF2B5EF4-FFF2-40B4-BE49-F238E27FC236}">
                <a16:creationId xmlns:a16="http://schemas.microsoft.com/office/drawing/2014/main" id="{79DC1028-79A1-4ADD-9D4F-66CD957FBD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251" y="1937856"/>
            <a:ext cx="9690509" cy="4667139"/>
          </a:xfrm>
          <a:prstGeom prst="rect">
            <a:avLst/>
          </a:prstGeom>
        </p:spPr>
      </p:pic>
      <p:sp>
        <p:nvSpPr>
          <p:cNvPr id="4" name="Rectangle 1">
            <a:extLst>
              <a:ext uri="{FF2B5EF4-FFF2-40B4-BE49-F238E27FC236}">
                <a16:creationId xmlns:a16="http://schemas.microsoft.com/office/drawing/2014/main" id="{584A99BD-6B0E-4CAA-8733-685226A733C6}"/>
              </a:ext>
            </a:extLst>
          </p:cNvPr>
          <p:cNvSpPr>
            <a:spLocks noChangeArrowheads="1"/>
          </p:cNvSpPr>
          <p:nvPr/>
        </p:nvSpPr>
        <p:spPr bwMode="auto">
          <a:xfrm>
            <a:off x="1159251" y="1028067"/>
            <a:ext cx="88502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I went straight to the bonus question. I set the threshold to be 1 minute in the monitor I created for the </a:t>
            </a:r>
            <a:r>
              <a:rPr kumimoji="0" lang="en-US" altLang="en-US" b="0" i="0" u="none" strike="noStrike" cap="none" normalizeH="0" baseline="0" dirty="0" err="1">
                <a:ln>
                  <a:noFill/>
                </a:ln>
                <a:solidFill>
                  <a:schemeClr val="tx1"/>
                </a:solidFill>
                <a:effectLst/>
                <a:latin typeface="Arial Unicode MS"/>
              </a:rPr>
              <a:t>hello.world</a:t>
            </a:r>
            <a:r>
              <a:rPr kumimoji="0" lang="en-US" altLang="en-US" b="0" i="0" u="none" strike="noStrike" cap="none" normalizeH="0" baseline="0" dirty="0">
                <a:ln>
                  <a:noFill/>
                </a:ln>
                <a:solidFill>
                  <a:schemeClr val="tx1"/>
                </a:solidFill>
                <a:effectLst/>
                <a:latin typeface="Arial Unicode MS"/>
              </a:rPr>
              <a:t> check which you can see below</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593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4A92-9BBC-4B0F-AA46-8BE9A48C7FDC}"/>
              </a:ext>
            </a:extLst>
          </p:cNvPr>
          <p:cNvSpPr>
            <a:spLocks noGrp="1"/>
          </p:cNvSpPr>
          <p:nvPr>
            <p:ph type="title"/>
          </p:nvPr>
        </p:nvSpPr>
        <p:spPr>
          <a:xfrm>
            <a:off x="838200" y="365125"/>
            <a:ext cx="10515600" cy="1325563"/>
          </a:xfrm>
        </p:spPr>
        <p:txBody>
          <a:bodyPr/>
          <a:lstStyle/>
          <a:p>
            <a:r>
              <a:rPr lang="en-US" dirty="0"/>
              <a:t>## Visualizing Data:</a:t>
            </a:r>
          </a:p>
        </p:txBody>
      </p:sp>
      <p:sp>
        <p:nvSpPr>
          <p:cNvPr id="4" name="Title 1">
            <a:extLst>
              <a:ext uri="{FF2B5EF4-FFF2-40B4-BE49-F238E27FC236}">
                <a16:creationId xmlns:a16="http://schemas.microsoft.com/office/drawing/2014/main" id="{700640AC-EF19-46A8-A6B9-F98AB9988DF6}"/>
              </a:ext>
            </a:extLst>
          </p:cNvPr>
          <p:cNvSpPr txBox="1">
            <a:spLocks/>
          </p:cNvSpPr>
          <p:nvPr/>
        </p:nvSpPr>
        <p:spPr>
          <a:xfrm>
            <a:off x="964035" y="16906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3</a:t>
            </a:r>
          </a:p>
        </p:txBody>
      </p:sp>
    </p:spTree>
    <p:extLst>
      <p:ext uri="{BB962C8B-B14F-4D97-AF65-F5344CB8AC3E}">
        <p14:creationId xmlns:p14="http://schemas.microsoft.com/office/powerpoint/2010/main" val="375582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4C9C-1FCB-4FD9-BFE3-915D0BD28241}"/>
              </a:ext>
            </a:extLst>
          </p:cNvPr>
          <p:cNvSpPr>
            <a:spLocks noGrp="1"/>
          </p:cNvSpPr>
          <p:nvPr>
            <p:ph type="title"/>
          </p:nvPr>
        </p:nvSpPr>
        <p:spPr>
          <a:xfrm>
            <a:off x="838200" y="155400"/>
            <a:ext cx="10515600" cy="1325563"/>
          </a:xfrm>
        </p:spPr>
        <p:txBody>
          <a:bodyPr/>
          <a:lstStyle/>
          <a:p>
            <a:r>
              <a:rPr lang="en-US" dirty="0"/>
              <a:t>Utilize the Datadog API to create a </a:t>
            </a:r>
            <a:r>
              <a:rPr lang="en-US" dirty="0" err="1"/>
              <a:t>Timeboard</a:t>
            </a:r>
            <a:r>
              <a:rPr lang="en-US" dirty="0"/>
              <a:t> </a:t>
            </a:r>
          </a:p>
        </p:txBody>
      </p:sp>
      <p:sp>
        <p:nvSpPr>
          <p:cNvPr id="3" name="Content Placeholder 2">
            <a:extLst>
              <a:ext uri="{FF2B5EF4-FFF2-40B4-BE49-F238E27FC236}">
                <a16:creationId xmlns:a16="http://schemas.microsoft.com/office/drawing/2014/main" id="{B93E9A3E-CE3C-4E1E-B72A-FC5C7B0C42D7}"/>
              </a:ext>
            </a:extLst>
          </p:cNvPr>
          <p:cNvSpPr>
            <a:spLocks noGrp="1"/>
          </p:cNvSpPr>
          <p:nvPr>
            <p:ph idx="1"/>
          </p:nvPr>
        </p:nvSpPr>
        <p:spPr/>
        <p:txBody>
          <a:bodyPr/>
          <a:lstStyle/>
          <a:p>
            <a:pPr marL="0" indent="0">
              <a:buNone/>
            </a:pPr>
            <a:r>
              <a:rPr lang="en-US" dirty="0"/>
              <a:t>Normally I would just use the interface and that is what I did to actually get the answers. However, I did want to demonstrate competency with the API so I did generate a sample </a:t>
            </a:r>
            <a:r>
              <a:rPr lang="en-US" dirty="0" err="1"/>
              <a:t>Timeboard</a:t>
            </a:r>
            <a:r>
              <a:rPr lang="en-US" dirty="0"/>
              <a:t> with the API. Here is how I did that.</a:t>
            </a:r>
          </a:p>
        </p:txBody>
      </p:sp>
    </p:spTree>
    <p:extLst>
      <p:ext uri="{BB962C8B-B14F-4D97-AF65-F5344CB8AC3E}">
        <p14:creationId xmlns:p14="http://schemas.microsoft.com/office/powerpoint/2010/main" val="293122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5FF0EC-7793-4289-BD02-C566338F5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19" y="1898567"/>
            <a:ext cx="9398466" cy="4832931"/>
          </a:xfrm>
          <a:prstGeom prst="rect">
            <a:avLst/>
          </a:prstGeom>
        </p:spPr>
      </p:pic>
      <p:sp>
        <p:nvSpPr>
          <p:cNvPr id="6" name="Title 1">
            <a:extLst>
              <a:ext uri="{FF2B5EF4-FFF2-40B4-BE49-F238E27FC236}">
                <a16:creationId xmlns:a16="http://schemas.microsoft.com/office/drawing/2014/main" id="{443006F3-CC6D-4E2C-8AFC-51BB17B522CA}"/>
              </a:ext>
            </a:extLst>
          </p:cNvPr>
          <p:cNvSpPr>
            <a:spLocks noGrp="1"/>
          </p:cNvSpPr>
          <p:nvPr>
            <p:ph type="title"/>
          </p:nvPr>
        </p:nvSpPr>
        <p:spPr>
          <a:xfrm>
            <a:off x="838200" y="0"/>
            <a:ext cx="10515600" cy="1325563"/>
          </a:xfrm>
        </p:spPr>
        <p:txBody>
          <a:bodyPr/>
          <a:lstStyle/>
          <a:p>
            <a:r>
              <a:rPr lang="en-US" dirty="0"/>
              <a:t>Utilize the Datadog API to create a </a:t>
            </a:r>
            <a:r>
              <a:rPr lang="en-US" dirty="0" err="1"/>
              <a:t>Timeboard</a:t>
            </a:r>
            <a:r>
              <a:rPr lang="en-US" dirty="0"/>
              <a:t> </a:t>
            </a:r>
          </a:p>
        </p:txBody>
      </p:sp>
      <p:sp>
        <p:nvSpPr>
          <p:cNvPr id="7" name="Content Placeholder 2">
            <a:extLst>
              <a:ext uri="{FF2B5EF4-FFF2-40B4-BE49-F238E27FC236}">
                <a16:creationId xmlns:a16="http://schemas.microsoft.com/office/drawing/2014/main" id="{D5036E75-5951-47BB-919F-D88A4FC06E2E}"/>
              </a:ext>
            </a:extLst>
          </p:cNvPr>
          <p:cNvSpPr>
            <a:spLocks noGrp="1"/>
          </p:cNvSpPr>
          <p:nvPr>
            <p:ph idx="1"/>
          </p:nvPr>
        </p:nvSpPr>
        <p:spPr>
          <a:xfrm>
            <a:off x="838200" y="1087394"/>
            <a:ext cx="10515600" cy="665905"/>
          </a:xfrm>
        </p:spPr>
        <p:txBody>
          <a:bodyPr/>
          <a:lstStyle/>
          <a:p>
            <a:pPr marL="0" indent="0">
              <a:buNone/>
            </a:pPr>
            <a:r>
              <a:rPr lang="en-US" dirty="0"/>
              <a:t>I ran </a:t>
            </a:r>
            <a:r>
              <a:rPr lang="en-US" b="1" dirty="0"/>
              <a:t>pip install </a:t>
            </a:r>
            <a:r>
              <a:rPr lang="en-US" b="1" dirty="0" err="1"/>
              <a:t>datadog</a:t>
            </a:r>
            <a:r>
              <a:rPr lang="en-US" b="1" dirty="0"/>
              <a:t> </a:t>
            </a:r>
            <a:r>
              <a:rPr lang="en-US" dirty="0"/>
              <a:t>in python to install that </a:t>
            </a:r>
            <a:r>
              <a:rPr lang="en-US" dirty="0" err="1"/>
              <a:t>datadog</a:t>
            </a:r>
            <a:r>
              <a:rPr lang="en-US" dirty="0"/>
              <a:t> module.</a:t>
            </a:r>
          </a:p>
        </p:txBody>
      </p:sp>
    </p:spTree>
    <p:extLst>
      <p:ext uri="{BB962C8B-B14F-4D97-AF65-F5344CB8AC3E}">
        <p14:creationId xmlns:p14="http://schemas.microsoft.com/office/powerpoint/2010/main" val="951637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3344F-1299-4B5D-93AF-509BC199D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4" y="1944268"/>
            <a:ext cx="11915163" cy="4379908"/>
          </a:xfrm>
          <a:prstGeom prst="rect">
            <a:avLst/>
          </a:prstGeom>
        </p:spPr>
      </p:pic>
      <p:sp>
        <p:nvSpPr>
          <p:cNvPr id="6" name="Title 1">
            <a:extLst>
              <a:ext uri="{FF2B5EF4-FFF2-40B4-BE49-F238E27FC236}">
                <a16:creationId xmlns:a16="http://schemas.microsoft.com/office/drawing/2014/main" id="{1F4E52F6-BBC7-4420-9BDD-095CDC887390}"/>
              </a:ext>
            </a:extLst>
          </p:cNvPr>
          <p:cNvSpPr>
            <a:spLocks noGrp="1"/>
          </p:cNvSpPr>
          <p:nvPr>
            <p:ph type="title"/>
          </p:nvPr>
        </p:nvSpPr>
        <p:spPr>
          <a:xfrm>
            <a:off x="745921" y="0"/>
            <a:ext cx="10515600" cy="1325563"/>
          </a:xfrm>
        </p:spPr>
        <p:txBody>
          <a:bodyPr/>
          <a:lstStyle/>
          <a:p>
            <a:r>
              <a:rPr lang="en-US" dirty="0"/>
              <a:t>Utilize the Datadog API to create a </a:t>
            </a:r>
            <a:r>
              <a:rPr lang="en-US" dirty="0" err="1"/>
              <a:t>Timeboard</a:t>
            </a:r>
            <a:r>
              <a:rPr lang="en-US" dirty="0"/>
              <a:t> </a:t>
            </a:r>
          </a:p>
        </p:txBody>
      </p:sp>
      <p:sp>
        <p:nvSpPr>
          <p:cNvPr id="7" name="Content Placeholder 2">
            <a:extLst>
              <a:ext uri="{FF2B5EF4-FFF2-40B4-BE49-F238E27FC236}">
                <a16:creationId xmlns:a16="http://schemas.microsoft.com/office/drawing/2014/main" id="{20FB3283-655E-41AE-A12D-3C0504C41599}"/>
              </a:ext>
            </a:extLst>
          </p:cNvPr>
          <p:cNvSpPr>
            <a:spLocks noGrp="1"/>
          </p:cNvSpPr>
          <p:nvPr>
            <p:ph idx="1"/>
          </p:nvPr>
        </p:nvSpPr>
        <p:spPr>
          <a:xfrm>
            <a:off x="838200" y="1137728"/>
            <a:ext cx="10515600" cy="665905"/>
          </a:xfrm>
        </p:spPr>
        <p:txBody>
          <a:bodyPr/>
          <a:lstStyle/>
          <a:p>
            <a:pPr marL="0" indent="0">
              <a:buNone/>
            </a:pPr>
            <a:r>
              <a:rPr lang="en-US" dirty="0"/>
              <a:t>I generated an application key, which is shown below.</a:t>
            </a:r>
          </a:p>
        </p:txBody>
      </p:sp>
    </p:spTree>
    <p:extLst>
      <p:ext uri="{BB962C8B-B14F-4D97-AF65-F5344CB8AC3E}">
        <p14:creationId xmlns:p14="http://schemas.microsoft.com/office/powerpoint/2010/main" val="164939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37B1-37BE-4765-A2F0-8713551CC153}"/>
              </a:ext>
            </a:extLst>
          </p:cNvPr>
          <p:cNvSpPr>
            <a:spLocks noGrp="1"/>
          </p:cNvSpPr>
          <p:nvPr>
            <p:ph type="title"/>
          </p:nvPr>
        </p:nvSpPr>
        <p:spPr>
          <a:xfrm>
            <a:off x="838200" y="18255"/>
            <a:ext cx="10515600" cy="1325563"/>
          </a:xfrm>
        </p:spPr>
        <p:txBody>
          <a:bodyPr/>
          <a:lstStyle/>
          <a:p>
            <a:r>
              <a:rPr lang="en-US" dirty="0"/>
              <a:t>Utilize the Datadog API to create a </a:t>
            </a:r>
            <a:r>
              <a:rPr lang="en-US" dirty="0" err="1"/>
              <a:t>Timeboard</a:t>
            </a:r>
            <a:r>
              <a:rPr lang="en-US" dirty="0"/>
              <a:t> </a:t>
            </a:r>
          </a:p>
        </p:txBody>
      </p:sp>
      <p:sp>
        <p:nvSpPr>
          <p:cNvPr id="3" name="Content Placeholder 2">
            <a:extLst>
              <a:ext uri="{FF2B5EF4-FFF2-40B4-BE49-F238E27FC236}">
                <a16:creationId xmlns:a16="http://schemas.microsoft.com/office/drawing/2014/main" id="{DA9DAD22-7711-4DE4-A0A5-9AEC566EF3DF}"/>
              </a:ext>
            </a:extLst>
          </p:cNvPr>
          <p:cNvSpPr>
            <a:spLocks noGrp="1"/>
          </p:cNvSpPr>
          <p:nvPr>
            <p:ph idx="1"/>
          </p:nvPr>
        </p:nvSpPr>
        <p:spPr>
          <a:xfrm>
            <a:off x="1198927" y="1683012"/>
            <a:ext cx="3918358" cy="4351338"/>
          </a:xfrm>
        </p:spPr>
        <p:txBody>
          <a:bodyPr/>
          <a:lstStyle/>
          <a:p>
            <a:pPr marL="0" indent="0">
              <a:buNone/>
            </a:pPr>
            <a:r>
              <a:rPr lang="en-US" dirty="0"/>
              <a:t>I used </a:t>
            </a:r>
            <a:r>
              <a:rPr lang="en-US" dirty="0">
                <a:hlinkClick r:id="rId2"/>
              </a:rPr>
              <a:t>https://docs.datadoghq.com/api/?lang=python#overview</a:t>
            </a:r>
            <a:r>
              <a:rPr lang="en-US" dirty="0"/>
              <a:t> as a reference. I created the following python program from this source with the most obvious change being adding the actual keys.</a:t>
            </a:r>
          </a:p>
        </p:txBody>
      </p:sp>
      <p:pic>
        <p:nvPicPr>
          <p:cNvPr id="5" name="Picture 4">
            <a:extLst>
              <a:ext uri="{FF2B5EF4-FFF2-40B4-BE49-F238E27FC236}">
                <a16:creationId xmlns:a16="http://schemas.microsoft.com/office/drawing/2014/main" id="{DFE25F14-A306-4DF1-91F4-FB2275E67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45" y="1064747"/>
            <a:ext cx="5749255" cy="5774998"/>
          </a:xfrm>
          <a:prstGeom prst="rect">
            <a:avLst/>
          </a:prstGeom>
        </p:spPr>
      </p:pic>
    </p:spTree>
    <p:extLst>
      <p:ext uri="{BB962C8B-B14F-4D97-AF65-F5344CB8AC3E}">
        <p14:creationId xmlns:p14="http://schemas.microsoft.com/office/powerpoint/2010/main" val="1625684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FC43C0-2EF5-4153-B2DD-4602BDAD1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03" y="2263643"/>
            <a:ext cx="12192000" cy="1592484"/>
          </a:xfrm>
          <a:prstGeom prst="rect">
            <a:avLst/>
          </a:prstGeom>
        </p:spPr>
      </p:pic>
      <p:sp>
        <p:nvSpPr>
          <p:cNvPr id="6" name="Title 1">
            <a:extLst>
              <a:ext uri="{FF2B5EF4-FFF2-40B4-BE49-F238E27FC236}">
                <a16:creationId xmlns:a16="http://schemas.microsoft.com/office/drawing/2014/main" id="{8A7CD859-3E6F-4256-B65B-460CC6DD02DB}"/>
              </a:ext>
            </a:extLst>
          </p:cNvPr>
          <p:cNvSpPr>
            <a:spLocks noGrp="1"/>
          </p:cNvSpPr>
          <p:nvPr>
            <p:ph type="title"/>
          </p:nvPr>
        </p:nvSpPr>
        <p:spPr>
          <a:xfrm>
            <a:off x="838200" y="0"/>
            <a:ext cx="10515600" cy="1325563"/>
          </a:xfrm>
        </p:spPr>
        <p:txBody>
          <a:bodyPr/>
          <a:lstStyle/>
          <a:p>
            <a:r>
              <a:rPr lang="en-US" dirty="0"/>
              <a:t>Utilize the Datadog API to create a </a:t>
            </a:r>
            <a:r>
              <a:rPr lang="en-US" dirty="0" err="1"/>
              <a:t>Timeboard</a:t>
            </a:r>
            <a:r>
              <a:rPr lang="en-US" dirty="0"/>
              <a:t> </a:t>
            </a:r>
          </a:p>
        </p:txBody>
      </p:sp>
      <p:sp>
        <p:nvSpPr>
          <p:cNvPr id="7" name="Content Placeholder 2">
            <a:extLst>
              <a:ext uri="{FF2B5EF4-FFF2-40B4-BE49-F238E27FC236}">
                <a16:creationId xmlns:a16="http://schemas.microsoft.com/office/drawing/2014/main" id="{90AC3EEE-E76C-48F9-9F81-7392E0F48CA7}"/>
              </a:ext>
            </a:extLst>
          </p:cNvPr>
          <p:cNvSpPr>
            <a:spLocks noGrp="1"/>
          </p:cNvSpPr>
          <p:nvPr>
            <p:ph idx="1"/>
          </p:nvPr>
        </p:nvSpPr>
        <p:spPr>
          <a:xfrm>
            <a:off x="771088" y="1325563"/>
            <a:ext cx="9211811" cy="741406"/>
          </a:xfrm>
        </p:spPr>
        <p:txBody>
          <a:bodyPr/>
          <a:lstStyle/>
          <a:p>
            <a:pPr marL="0" indent="0">
              <a:buNone/>
            </a:pPr>
            <a:r>
              <a:rPr lang="en-US" dirty="0"/>
              <a:t>I executed the python script.</a:t>
            </a:r>
          </a:p>
        </p:txBody>
      </p:sp>
    </p:spTree>
    <p:extLst>
      <p:ext uri="{BB962C8B-B14F-4D97-AF65-F5344CB8AC3E}">
        <p14:creationId xmlns:p14="http://schemas.microsoft.com/office/powerpoint/2010/main" val="224708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F267C-77AB-4F2B-A56B-886C30DD659F}"/>
              </a:ext>
            </a:extLst>
          </p:cNvPr>
          <p:cNvSpPr>
            <a:spLocks noGrp="1"/>
          </p:cNvSpPr>
          <p:nvPr>
            <p:ph type="title"/>
          </p:nvPr>
        </p:nvSpPr>
        <p:spPr>
          <a:xfrm>
            <a:off x="838200" y="0"/>
            <a:ext cx="10515600" cy="1325563"/>
          </a:xfrm>
        </p:spPr>
        <p:txBody>
          <a:bodyPr/>
          <a:lstStyle/>
          <a:p>
            <a:r>
              <a:rPr lang="en-US" dirty="0"/>
              <a:t>Utilize the Datadog API to create a </a:t>
            </a:r>
            <a:r>
              <a:rPr lang="en-US" dirty="0" err="1"/>
              <a:t>Timeboard</a:t>
            </a:r>
            <a:r>
              <a:rPr lang="en-US" dirty="0"/>
              <a:t> </a:t>
            </a:r>
          </a:p>
        </p:txBody>
      </p:sp>
      <p:pic>
        <p:nvPicPr>
          <p:cNvPr id="5" name="Picture 4">
            <a:extLst>
              <a:ext uri="{FF2B5EF4-FFF2-40B4-BE49-F238E27FC236}">
                <a16:creationId xmlns:a16="http://schemas.microsoft.com/office/drawing/2014/main" id="{4C6FE94D-8DC0-4378-ABC8-95E4541AF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07692"/>
            <a:ext cx="12192000" cy="2552634"/>
          </a:xfrm>
          <a:prstGeom prst="rect">
            <a:avLst/>
          </a:prstGeom>
        </p:spPr>
      </p:pic>
      <p:sp>
        <p:nvSpPr>
          <p:cNvPr id="6" name="Content Placeholder 2">
            <a:extLst>
              <a:ext uri="{FF2B5EF4-FFF2-40B4-BE49-F238E27FC236}">
                <a16:creationId xmlns:a16="http://schemas.microsoft.com/office/drawing/2014/main" id="{F0DF63AC-488B-4ED5-8114-022F10AC31B6}"/>
              </a:ext>
            </a:extLst>
          </p:cNvPr>
          <p:cNvSpPr>
            <a:spLocks noGrp="1"/>
          </p:cNvSpPr>
          <p:nvPr>
            <p:ph idx="1"/>
          </p:nvPr>
        </p:nvSpPr>
        <p:spPr>
          <a:xfrm>
            <a:off x="735085" y="1266840"/>
            <a:ext cx="10721829" cy="741406"/>
          </a:xfrm>
        </p:spPr>
        <p:txBody>
          <a:bodyPr>
            <a:normAutofit fontScale="92500" lnSpcReduction="10000"/>
          </a:bodyPr>
          <a:lstStyle/>
          <a:p>
            <a:pPr marL="0" indent="0">
              <a:buNone/>
            </a:pPr>
            <a:r>
              <a:rPr lang="en-US" dirty="0"/>
              <a:t>The script created the “Average Memory Free Shell” </a:t>
            </a:r>
            <a:r>
              <a:rPr lang="en-US" dirty="0" err="1"/>
              <a:t>Timeboard</a:t>
            </a:r>
            <a:r>
              <a:rPr lang="en-US" dirty="0"/>
              <a:t>. Based on the below screenshot, you can tell I tackled the API step out of order. </a:t>
            </a:r>
          </a:p>
        </p:txBody>
      </p:sp>
    </p:spTree>
    <p:extLst>
      <p:ext uri="{BB962C8B-B14F-4D97-AF65-F5344CB8AC3E}">
        <p14:creationId xmlns:p14="http://schemas.microsoft.com/office/powerpoint/2010/main" val="4027801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79E5-C135-46F5-B519-D6D1A8BB5976}"/>
              </a:ext>
            </a:extLst>
          </p:cNvPr>
          <p:cNvSpPr>
            <a:spLocks noGrp="1"/>
          </p:cNvSpPr>
          <p:nvPr>
            <p:ph type="title"/>
          </p:nvPr>
        </p:nvSpPr>
        <p:spPr>
          <a:xfrm>
            <a:off x="838199" y="0"/>
            <a:ext cx="10515600" cy="1325563"/>
          </a:xfrm>
        </p:spPr>
        <p:txBody>
          <a:bodyPr/>
          <a:lstStyle/>
          <a:p>
            <a:r>
              <a:rPr lang="en-US" dirty="0"/>
              <a:t>Utilize the Datadog API to create a </a:t>
            </a:r>
            <a:r>
              <a:rPr lang="en-US" dirty="0" err="1"/>
              <a:t>Timeboard</a:t>
            </a:r>
            <a:r>
              <a:rPr lang="en-US" dirty="0"/>
              <a:t> </a:t>
            </a:r>
          </a:p>
        </p:txBody>
      </p:sp>
      <p:pic>
        <p:nvPicPr>
          <p:cNvPr id="5" name="Picture 4">
            <a:extLst>
              <a:ext uri="{FF2B5EF4-FFF2-40B4-BE49-F238E27FC236}">
                <a16:creationId xmlns:a16="http://schemas.microsoft.com/office/drawing/2014/main" id="{9A27ADA4-E3F8-4C84-BC2B-728BB2F6E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1" y="2638250"/>
            <a:ext cx="11814495" cy="4146809"/>
          </a:xfrm>
          <a:prstGeom prst="rect">
            <a:avLst/>
          </a:prstGeom>
        </p:spPr>
      </p:pic>
      <p:sp>
        <p:nvSpPr>
          <p:cNvPr id="6" name="Content Placeholder 2">
            <a:extLst>
              <a:ext uri="{FF2B5EF4-FFF2-40B4-BE49-F238E27FC236}">
                <a16:creationId xmlns:a16="http://schemas.microsoft.com/office/drawing/2014/main" id="{3B88FB1F-08A3-48B1-AA8C-2532ABB444AC}"/>
              </a:ext>
            </a:extLst>
          </p:cNvPr>
          <p:cNvSpPr>
            <a:spLocks noGrp="1"/>
          </p:cNvSpPr>
          <p:nvPr>
            <p:ph idx="1"/>
          </p:nvPr>
        </p:nvSpPr>
        <p:spPr>
          <a:xfrm>
            <a:off x="651193" y="1752228"/>
            <a:ext cx="10721829" cy="741406"/>
          </a:xfrm>
        </p:spPr>
        <p:txBody>
          <a:bodyPr>
            <a:normAutofit fontScale="92500" lnSpcReduction="10000"/>
          </a:bodyPr>
          <a:lstStyle/>
          <a:p>
            <a:pPr marL="0" indent="0">
              <a:buNone/>
            </a:pPr>
            <a:r>
              <a:rPr lang="en-US" dirty="0"/>
              <a:t>The following screenshot shows the actual “Average Memory Free Shell” </a:t>
            </a:r>
            <a:r>
              <a:rPr lang="en-US" dirty="0" err="1"/>
              <a:t>Timeboard</a:t>
            </a:r>
            <a:r>
              <a:rPr lang="en-US" dirty="0"/>
              <a:t>. </a:t>
            </a:r>
          </a:p>
        </p:txBody>
      </p:sp>
      <p:sp>
        <p:nvSpPr>
          <p:cNvPr id="3" name="Rectangle 2">
            <a:extLst>
              <a:ext uri="{FF2B5EF4-FFF2-40B4-BE49-F238E27FC236}">
                <a16:creationId xmlns:a16="http://schemas.microsoft.com/office/drawing/2014/main" id="{691A629D-5613-45E3-8B3D-7E11130FD8F0}"/>
              </a:ext>
            </a:extLst>
          </p:cNvPr>
          <p:cNvSpPr/>
          <p:nvPr/>
        </p:nvSpPr>
        <p:spPr>
          <a:xfrm>
            <a:off x="651193" y="961281"/>
            <a:ext cx="10721829" cy="646331"/>
          </a:xfrm>
          <a:prstGeom prst="rect">
            <a:avLst/>
          </a:prstGeom>
        </p:spPr>
        <p:txBody>
          <a:bodyPr wrap="square">
            <a:spAutoFit/>
          </a:bodyPr>
          <a:lstStyle/>
          <a:p>
            <a:r>
              <a:rPr lang="en-US" dirty="0"/>
              <a:t>https://app.datadoghq.com/dashboard/4qr-cma-s5b/average-memory-free-shell?tile_size=m&amp;page=0&amp;is_auto=false&amp;from_ts=1552964280000&amp;to_ts=1552967880000&amp;live=true</a:t>
            </a:r>
          </a:p>
        </p:txBody>
      </p:sp>
    </p:spTree>
    <p:extLst>
      <p:ext uri="{BB962C8B-B14F-4D97-AF65-F5344CB8AC3E}">
        <p14:creationId xmlns:p14="http://schemas.microsoft.com/office/powerpoint/2010/main" val="363113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C5995-4B56-4D42-B3CA-CE0F5A60D0F7}"/>
              </a:ext>
            </a:extLst>
          </p:cNvPr>
          <p:cNvSpPr>
            <a:spLocks noGrp="1"/>
          </p:cNvSpPr>
          <p:nvPr>
            <p:ph type="title"/>
          </p:nvPr>
        </p:nvSpPr>
        <p:spPr>
          <a:xfrm>
            <a:off x="1324761" y="0"/>
            <a:ext cx="10515600" cy="1325563"/>
          </a:xfrm>
        </p:spPr>
        <p:txBody>
          <a:bodyPr/>
          <a:lstStyle/>
          <a:p>
            <a:r>
              <a:rPr lang="en-US" sz="3200" dirty="0"/>
              <a:t>* Your custom metric scoped over your host.</a:t>
            </a:r>
            <a:br>
              <a:rPr lang="en-US" dirty="0"/>
            </a:br>
            <a:endParaRPr lang="en-US" dirty="0"/>
          </a:p>
        </p:txBody>
      </p:sp>
      <p:pic>
        <p:nvPicPr>
          <p:cNvPr id="4" name="Picture 3">
            <a:extLst>
              <a:ext uri="{FF2B5EF4-FFF2-40B4-BE49-F238E27FC236}">
                <a16:creationId xmlns:a16="http://schemas.microsoft.com/office/drawing/2014/main" id="{A0A00F26-9A20-4049-A699-62EDBF461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073" y="1877014"/>
            <a:ext cx="9391070" cy="4772595"/>
          </a:xfrm>
          <a:prstGeom prst="rect">
            <a:avLst/>
          </a:prstGeom>
        </p:spPr>
      </p:pic>
      <p:sp>
        <p:nvSpPr>
          <p:cNvPr id="5" name="Title 1">
            <a:extLst>
              <a:ext uri="{FF2B5EF4-FFF2-40B4-BE49-F238E27FC236}">
                <a16:creationId xmlns:a16="http://schemas.microsoft.com/office/drawing/2014/main" id="{3435C1FD-C1F6-4A6A-877E-86BC0AE1A8BC}"/>
              </a:ext>
            </a:extLst>
          </p:cNvPr>
          <p:cNvSpPr txBox="1">
            <a:spLocks/>
          </p:cNvSpPr>
          <p:nvPr/>
        </p:nvSpPr>
        <p:spPr>
          <a:xfrm>
            <a:off x="1348124" y="831621"/>
            <a:ext cx="9630968" cy="853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t>To get the answers, I did the rest using the UI as that is how I create </a:t>
            </a:r>
            <a:r>
              <a:rPr lang="en-US" sz="2600" dirty="0" err="1"/>
              <a:t>Timeboards</a:t>
            </a:r>
            <a:r>
              <a:rPr lang="en-US" sz="2600" dirty="0"/>
              <a:t> at REAN. First, I created a new </a:t>
            </a:r>
            <a:r>
              <a:rPr lang="en-US" sz="2600" dirty="0" err="1"/>
              <a:t>Timeboard</a:t>
            </a:r>
            <a:r>
              <a:rPr lang="en-US" sz="2600" dirty="0"/>
              <a:t>.</a:t>
            </a:r>
          </a:p>
        </p:txBody>
      </p:sp>
    </p:spTree>
    <p:extLst>
      <p:ext uri="{BB962C8B-B14F-4D97-AF65-F5344CB8AC3E}">
        <p14:creationId xmlns:p14="http://schemas.microsoft.com/office/powerpoint/2010/main" val="1612217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16E1-F187-4CCE-BB17-96E314168140}"/>
              </a:ext>
            </a:extLst>
          </p:cNvPr>
          <p:cNvSpPr>
            <a:spLocks noGrp="1"/>
          </p:cNvSpPr>
          <p:nvPr>
            <p:ph type="title"/>
          </p:nvPr>
        </p:nvSpPr>
        <p:spPr>
          <a:xfrm>
            <a:off x="838200" y="18255"/>
            <a:ext cx="10515600" cy="1325563"/>
          </a:xfrm>
        </p:spPr>
        <p:txBody>
          <a:bodyPr/>
          <a:lstStyle/>
          <a:p>
            <a:r>
              <a:rPr lang="en-US" dirty="0"/>
              <a:t>* You can spin up a fresh Linux VM </a:t>
            </a:r>
          </a:p>
        </p:txBody>
      </p:sp>
      <p:sp>
        <p:nvSpPr>
          <p:cNvPr id="3" name="Content Placeholder 2">
            <a:extLst>
              <a:ext uri="{FF2B5EF4-FFF2-40B4-BE49-F238E27FC236}">
                <a16:creationId xmlns:a16="http://schemas.microsoft.com/office/drawing/2014/main" id="{FA76EE1C-0C6A-4D7E-988D-F4A5330B3C91}"/>
              </a:ext>
            </a:extLst>
          </p:cNvPr>
          <p:cNvSpPr>
            <a:spLocks noGrp="1"/>
          </p:cNvSpPr>
          <p:nvPr>
            <p:ph idx="1"/>
          </p:nvPr>
        </p:nvSpPr>
        <p:spPr/>
        <p:txBody>
          <a:bodyPr/>
          <a:lstStyle/>
          <a:p>
            <a:pPr marL="0" indent="0">
              <a:buNone/>
            </a:pPr>
            <a:r>
              <a:rPr lang="en-US" dirty="0"/>
              <a:t>I used VMWare player since I am familiar with it. I downloaded an Ubuntu .iso file and I set VMWare Player to use that</a:t>
            </a:r>
          </a:p>
        </p:txBody>
      </p:sp>
      <p:pic>
        <p:nvPicPr>
          <p:cNvPr id="5" name="Picture 4">
            <a:extLst>
              <a:ext uri="{FF2B5EF4-FFF2-40B4-BE49-F238E27FC236}">
                <a16:creationId xmlns:a16="http://schemas.microsoft.com/office/drawing/2014/main" id="{8E9625F8-15D9-4262-841F-B898159AF6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316" y="3219225"/>
            <a:ext cx="9335803" cy="2600688"/>
          </a:xfrm>
          <a:prstGeom prst="rect">
            <a:avLst/>
          </a:prstGeom>
        </p:spPr>
      </p:pic>
    </p:spTree>
    <p:extLst>
      <p:ext uri="{BB962C8B-B14F-4D97-AF65-F5344CB8AC3E}">
        <p14:creationId xmlns:p14="http://schemas.microsoft.com/office/powerpoint/2010/main" val="35196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69E76-09D8-4347-BD6F-A2C8C9CDB919}"/>
              </a:ext>
            </a:extLst>
          </p:cNvPr>
          <p:cNvSpPr>
            <a:spLocks noGrp="1"/>
          </p:cNvSpPr>
          <p:nvPr>
            <p:ph type="title"/>
          </p:nvPr>
        </p:nvSpPr>
        <p:spPr>
          <a:xfrm>
            <a:off x="402672" y="2145382"/>
            <a:ext cx="5528872" cy="1325563"/>
          </a:xfrm>
        </p:spPr>
        <p:txBody>
          <a:bodyPr>
            <a:normAutofit fontScale="90000"/>
          </a:bodyPr>
          <a:lstStyle/>
          <a:p>
            <a:r>
              <a:rPr lang="en-US" sz="3200" dirty="0"/>
              <a:t>I created the following Timeseries graph using the </a:t>
            </a:r>
            <a:r>
              <a:rPr lang="en-US" sz="3200" dirty="0" err="1"/>
              <a:t>hello.world</a:t>
            </a:r>
            <a:r>
              <a:rPr lang="en-US" sz="3200" dirty="0"/>
              <a:t> metric. Unfortunately my custom metric is rather boring, but it still works for demonstration purposes. I have scoped it for the host “ubuntu”.</a:t>
            </a:r>
          </a:p>
        </p:txBody>
      </p:sp>
      <p:pic>
        <p:nvPicPr>
          <p:cNvPr id="4" name="Picture 3">
            <a:extLst>
              <a:ext uri="{FF2B5EF4-FFF2-40B4-BE49-F238E27FC236}">
                <a16:creationId xmlns:a16="http://schemas.microsoft.com/office/drawing/2014/main" id="{C925FD5D-8EB1-446E-85E0-E5B97A4E2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806" y="1325563"/>
            <a:ext cx="5128995" cy="4483938"/>
          </a:xfrm>
          <a:prstGeom prst="rect">
            <a:avLst/>
          </a:prstGeom>
        </p:spPr>
      </p:pic>
      <p:sp>
        <p:nvSpPr>
          <p:cNvPr id="5" name="Title 1">
            <a:extLst>
              <a:ext uri="{FF2B5EF4-FFF2-40B4-BE49-F238E27FC236}">
                <a16:creationId xmlns:a16="http://schemas.microsoft.com/office/drawing/2014/main" id="{EE910F81-1F01-4D59-A6FA-8C3744365FCC}"/>
              </a:ext>
            </a:extLst>
          </p:cNvPr>
          <p:cNvSpPr txBox="1">
            <a:spLocks/>
          </p:cNvSpPr>
          <p:nvPr/>
        </p:nvSpPr>
        <p:spPr>
          <a:xfrm>
            <a:off x="132476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 Your custom metric scoped over your host.</a:t>
            </a:r>
            <a:br>
              <a:rPr lang="en-US" dirty="0"/>
            </a:br>
            <a:endParaRPr lang="en-US" dirty="0"/>
          </a:p>
        </p:txBody>
      </p:sp>
    </p:spTree>
    <p:extLst>
      <p:ext uri="{BB962C8B-B14F-4D97-AF65-F5344CB8AC3E}">
        <p14:creationId xmlns:p14="http://schemas.microsoft.com/office/powerpoint/2010/main" val="2746819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E49F-49E1-4C90-A8AF-D8F843876882}"/>
              </a:ext>
            </a:extLst>
          </p:cNvPr>
          <p:cNvSpPr>
            <a:spLocks noGrp="1"/>
          </p:cNvSpPr>
          <p:nvPr>
            <p:ph type="title"/>
          </p:nvPr>
        </p:nvSpPr>
        <p:spPr>
          <a:xfrm>
            <a:off x="838200" y="130233"/>
            <a:ext cx="10515600" cy="1325563"/>
          </a:xfrm>
        </p:spPr>
        <p:txBody>
          <a:bodyPr>
            <a:normAutofit fontScale="90000"/>
          </a:bodyPr>
          <a:lstStyle/>
          <a:p>
            <a:r>
              <a:rPr lang="en-US" dirty="0"/>
              <a:t>* </a:t>
            </a:r>
            <a:r>
              <a:rPr lang="en-US" sz="3600" dirty="0"/>
              <a:t>Any metric from the Integration on your Database with the anomaly function applied.</a:t>
            </a:r>
            <a:br>
              <a:rPr lang="en-US" dirty="0"/>
            </a:br>
            <a:endParaRPr lang="en-US" dirty="0"/>
          </a:p>
        </p:txBody>
      </p:sp>
      <p:pic>
        <p:nvPicPr>
          <p:cNvPr id="5" name="Picture 4">
            <a:extLst>
              <a:ext uri="{FF2B5EF4-FFF2-40B4-BE49-F238E27FC236}">
                <a16:creationId xmlns:a16="http://schemas.microsoft.com/office/drawing/2014/main" id="{FD904CB8-D1E1-4597-8885-7DECC5466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395" y="2072082"/>
            <a:ext cx="9516371" cy="4335476"/>
          </a:xfrm>
          <a:prstGeom prst="rect">
            <a:avLst/>
          </a:prstGeom>
        </p:spPr>
      </p:pic>
      <p:sp>
        <p:nvSpPr>
          <p:cNvPr id="6" name="Title 1">
            <a:extLst>
              <a:ext uri="{FF2B5EF4-FFF2-40B4-BE49-F238E27FC236}">
                <a16:creationId xmlns:a16="http://schemas.microsoft.com/office/drawing/2014/main" id="{E36C9537-1D7B-4DC3-9CC3-71DFE52E0493}"/>
              </a:ext>
            </a:extLst>
          </p:cNvPr>
          <p:cNvSpPr txBox="1">
            <a:spLocks/>
          </p:cNvSpPr>
          <p:nvPr/>
        </p:nvSpPr>
        <p:spPr>
          <a:xfrm>
            <a:off x="838200" y="793014"/>
            <a:ext cx="1008356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 created an anomaly graph using the </a:t>
            </a:r>
            <a:r>
              <a:rPr lang="en-US" sz="2800" dirty="0" err="1"/>
              <a:t>mysql_net.connections</a:t>
            </a:r>
            <a:r>
              <a:rPr lang="en-US" sz="2800" dirty="0"/>
              <a:t> check</a:t>
            </a:r>
          </a:p>
        </p:txBody>
      </p:sp>
    </p:spTree>
    <p:extLst>
      <p:ext uri="{BB962C8B-B14F-4D97-AF65-F5344CB8AC3E}">
        <p14:creationId xmlns:p14="http://schemas.microsoft.com/office/powerpoint/2010/main" val="183157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9A27BC-8109-400C-90A0-6A37A7806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716" y="1786553"/>
            <a:ext cx="9286568" cy="4615631"/>
          </a:xfrm>
          <a:prstGeom prst="rect">
            <a:avLst/>
          </a:prstGeom>
        </p:spPr>
      </p:pic>
      <p:sp>
        <p:nvSpPr>
          <p:cNvPr id="8" name="Title 1">
            <a:extLst>
              <a:ext uri="{FF2B5EF4-FFF2-40B4-BE49-F238E27FC236}">
                <a16:creationId xmlns:a16="http://schemas.microsoft.com/office/drawing/2014/main" id="{7C17A10A-CFC4-4928-A53D-386C92B74703}"/>
              </a:ext>
            </a:extLst>
          </p:cNvPr>
          <p:cNvSpPr>
            <a:spLocks noGrp="1"/>
          </p:cNvSpPr>
          <p:nvPr>
            <p:ph type="title"/>
          </p:nvPr>
        </p:nvSpPr>
        <p:spPr>
          <a:xfrm>
            <a:off x="838200" y="113455"/>
            <a:ext cx="10515600" cy="1325563"/>
          </a:xfrm>
        </p:spPr>
        <p:txBody>
          <a:bodyPr>
            <a:normAutofit fontScale="90000"/>
          </a:bodyPr>
          <a:lstStyle/>
          <a:p>
            <a:r>
              <a:rPr lang="en-US" dirty="0"/>
              <a:t>* </a:t>
            </a:r>
            <a:r>
              <a:rPr lang="en-US" sz="3600" dirty="0"/>
              <a:t>Any metric from the Integration on your Database with the anomaly function applied.</a:t>
            </a:r>
            <a:br>
              <a:rPr lang="en-US" dirty="0"/>
            </a:br>
            <a:endParaRPr lang="en-US" dirty="0"/>
          </a:p>
        </p:txBody>
      </p:sp>
      <p:sp>
        <p:nvSpPr>
          <p:cNvPr id="9" name="Title 1">
            <a:extLst>
              <a:ext uri="{FF2B5EF4-FFF2-40B4-BE49-F238E27FC236}">
                <a16:creationId xmlns:a16="http://schemas.microsoft.com/office/drawing/2014/main" id="{2ACC1042-FC08-49C0-87CB-7CC23488ED54}"/>
              </a:ext>
            </a:extLst>
          </p:cNvPr>
          <p:cNvSpPr txBox="1">
            <a:spLocks/>
          </p:cNvSpPr>
          <p:nvPr/>
        </p:nvSpPr>
        <p:spPr>
          <a:xfrm>
            <a:off x="1375095" y="776236"/>
            <a:ext cx="1008356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Creation of this monitor is shown below</a:t>
            </a:r>
          </a:p>
        </p:txBody>
      </p:sp>
    </p:spTree>
    <p:extLst>
      <p:ext uri="{BB962C8B-B14F-4D97-AF65-F5344CB8AC3E}">
        <p14:creationId xmlns:p14="http://schemas.microsoft.com/office/powerpoint/2010/main" val="715224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DE6D28-8F23-4579-992D-FF963CC89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758" y="1961772"/>
            <a:ext cx="7359298" cy="4766097"/>
          </a:xfrm>
          <a:prstGeom prst="rect">
            <a:avLst/>
          </a:prstGeom>
        </p:spPr>
      </p:pic>
      <p:sp>
        <p:nvSpPr>
          <p:cNvPr id="4" name="Title 1">
            <a:extLst>
              <a:ext uri="{FF2B5EF4-FFF2-40B4-BE49-F238E27FC236}">
                <a16:creationId xmlns:a16="http://schemas.microsoft.com/office/drawing/2014/main" id="{2F2C43A5-DBD3-4C9D-9674-112384CDC637}"/>
              </a:ext>
            </a:extLst>
          </p:cNvPr>
          <p:cNvSpPr txBox="1">
            <a:spLocks/>
          </p:cNvSpPr>
          <p:nvPr/>
        </p:nvSpPr>
        <p:spPr>
          <a:xfrm>
            <a:off x="838200" y="113455"/>
            <a:ext cx="10515600"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US" sz="3600" dirty="0"/>
              <a:t>Any metric from the Integration on your Database with the anomaly function applied.</a:t>
            </a:r>
            <a:br>
              <a:rPr lang="en-US" dirty="0"/>
            </a:br>
            <a:endParaRPr lang="en-US" dirty="0"/>
          </a:p>
        </p:txBody>
      </p:sp>
      <p:sp>
        <p:nvSpPr>
          <p:cNvPr id="7" name="Title 1">
            <a:extLst>
              <a:ext uri="{FF2B5EF4-FFF2-40B4-BE49-F238E27FC236}">
                <a16:creationId xmlns:a16="http://schemas.microsoft.com/office/drawing/2014/main" id="{9C377A90-9CB4-4F4F-A743-CA7F794D1E63}"/>
              </a:ext>
            </a:extLst>
          </p:cNvPr>
          <p:cNvSpPr txBox="1">
            <a:spLocks/>
          </p:cNvSpPr>
          <p:nvPr/>
        </p:nvSpPr>
        <p:spPr>
          <a:xfrm>
            <a:off x="1920380" y="969183"/>
            <a:ext cx="1008356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 added this to the board using the Alert Graph selection.</a:t>
            </a:r>
          </a:p>
        </p:txBody>
      </p:sp>
    </p:spTree>
    <p:extLst>
      <p:ext uri="{BB962C8B-B14F-4D97-AF65-F5344CB8AC3E}">
        <p14:creationId xmlns:p14="http://schemas.microsoft.com/office/powerpoint/2010/main" val="311120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B070-FD1D-4857-A0C4-DD8257019B05}"/>
              </a:ext>
            </a:extLst>
          </p:cNvPr>
          <p:cNvSpPr>
            <a:spLocks noGrp="1"/>
          </p:cNvSpPr>
          <p:nvPr>
            <p:ph type="title"/>
          </p:nvPr>
        </p:nvSpPr>
        <p:spPr>
          <a:xfrm>
            <a:off x="973122" y="0"/>
            <a:ext cx="10515600" cy="1325563"/>
          </a:xfrm>
        </p:spPr>
        <p:txBody>
          <a:bodyPr>
            <a:normAutofit/>
          </a:bodyPr>
          <a:lstStyle/>
          <a:p>
            <a:r>
              <a:rPr lang="en-US" sz="3200" dirty="0"/>
              <a:t>* Your custom metric with the rollup function applied to sum up all the points for the past hour into one bucket</a:t>
            </a:r>
          </a:p>
        </p:txBody>
      </p:sp>
      <p:pic>
        <p:nvPicPr>
          <p:cNvPr id="5" name="Picture 4">
            <a:extLst>
              <a:ext uri="{FF2B5EF4-FFF2-40B4-BE49-F238E27FC236}">
                <a16:creationId xmlns:a16="http://schemas.microsoft.com/office/drawing/2014/main" id="{7DAC9732-2DE1-425D-9CE8-53D2AD7A30CD}"/>
              </a:ext>
            </a:extLst>
          </p:cNvPr>
          <p:cNvPicPr>
            <a:picLocks noChangeAspect="1"/>
          </p:cNvPicPr>
          <p:nvPr/>
        </p:nvPicPr>
        <p:blipFill rotWithShape="1">
          <a:blip r:embed="rId2">
            <a:extLst>
              <a:ext uri="{28A0092B-C50C-407E-A947-70E740481C1C}">
                <a14:useLocalDpi xmlns:a14="http://schemas.microsoft.com/office/drawing/2010/main" val="0"/>
              </a:ext>
            </a:extLst>
          </a:blip>
          <a:srcRect b="12062"/>
          <a:stretch/>
        </p:blipFill>
        <p:spPr>
          <a:xfrm>
            <a:off x="1405156" y="2232977"/>
            <a:ext cx="9381688" cy="4625024"/>
          </a:xfrm>
          <a:prstGeom prst="rect">
            <a:avLst/>
          </a:prstGeom>
        </p:spPr>
      </p:pic>
      <p:sp>
        <p:nvSpPr>
          <p:cNvPr id="4" name="Title 1">
            <a:extLst>
              <a:ext uri="{FF2B5EF4-FFF2-40B4-BE49-F238E27FC236}">
                <a16:creationId xmlns:a16="http://schemas.microsoft.com/office/drawing/2014/main" id="{9C91AB57-9816-4F16-9F25-D026F1216DC9}"/>
              </a:ext>
            </a:extLst>
          </p:cNvPr>
          <p:cNvSpPr txBox="1">
            <a:spLocks/>
          </p:cNvSpPr>
          <p:nvPr/>
        </p:nvSpPr>
        <p:spPr>
          <a:xfrm>
            <a:off x="1346433" y="1125630"/>
            <a:ext cx="1008356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 created the following graph using the rollup function with sum for a period of 60.</a:t>
            </a:r>
          </a:p>
        </p:txBody>
      </p:sp>
    </p:spTree>
    <p:extLst>
      <p:ext uri="{BB962C8B-B14F-4D97-AF65-F5344CB8AC3E}">
        <p14:creationId xmlns:p14="http://schemas.microsoft.com/office/powerpoint/2010/main" val="3890318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33E95-06A8-43F0-BF25-62ECF11E1B41}"/>
              </a:ext>
            </a:extLst>
          </p:cNvPr>
          <p:cNvSpPr>
            <a:spLocks noGrp="1"/>
          </p:cNvSpPr>
          <p:nvPr>
            <p:ph type="title"/>
          </p:nvPr>
        </p:nvSpPr>
        <p:spPr>
          <a:xfrm>
            <a:off x="838200" y="18255"/>
            <a:ext cx="10515600" cy="1325563"/>
          </a:xfrm>
        </p:spPr>
        <p:txBody>
          <a:bodyPr>
            <a:normAutofit/>
          </a:bodyPr>
          <a:lstStyle/>
          <a:p>
            <a:r>
              <a:rPr lang="en-US" sz="3200" dirty="0"/>
              <a:t>* Set the </a:t>
            </a:r>
            <a:r>
              <a:rPr lang="en-US" sz="3200" dirty="0" err="1"/>
              <a:t>Timeboard's</a:t>
            </a:r>
            <a:r>
              <a:rPr lang="en-US" sz="3200" dirty="0"/>
              <a:t> timeframe to the past 5 minutes</a:t>
            </a:r>
            <a:br>
              <a:rPr lang="en-US" dirty="0"/>
            </a:br>
            <a:endParaRPr lang="en-US" dirty="0"/>
          </a:p>
        </p:txBody>
      </p:sp>
      <p:pic>
        <p:nvPicPr>
          <p:cNvPr id="5" name="Picture 4">
            <a:extLst>
              <a:ext uri="{FF2B5EF4-FFF2-40B4-BE49-F238E27FC236}">
                <a16:creationId xmlns:a16="http://schemas.microsoft.com/office/drawing/2014/main" id="{F109EE8C-D1B5-4889-8C53-F8C4D66C3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0695"/>
            <a:ext cx="12192000" cy="2495849"/>
          </a:xfrm>
          <a:prstGeom prst="rect">
            <a:avLst/>
          </a:prstGeom>
        </p:spPr>
      </p:pic>
      <p:sp>
        <p:nvSpPr>
          <p:cNvPr id="6" name="Title 1">
            <a:extLst>
              <a:ext uri="{FF2B5EF4-FFF2-40B4-BE49-F238E27FC236}">
                <a16:creationId xmlns:a16="http://schemas.microsoft.com/office/drawing/2014/main" id="{0EB75867-471A-45EF-BB84-EC7605E11679}"/>
              </a:ext>
            </a:extLst>
          </p:cNvPr>
          <p:cNvSpPr txBox="1">
            <a:spLocks/>
          </p:cNvSpPr>
          <p:nvPr/>
        </p:nvSpPr>
        <p:spPr>
          <a:xfrm>
            <a:off x="977318" y="1251539"/>
            <a:ext cx="1008356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This one actually stumped me a for a bit as I can only set it to 15 on the upper right. But then, I made a selection on one of the graphs and was able to get it to 5 minutes.</a:t>
            </a:r>
          </a:p>
        </p:txBody>
      </p:sp>
    </p:spTree>
    <p:extLst>
      <p:ext uri="{BB962C8B-B14F-4D97-AF65-F5344CB8AC3E}">
        <p14:creationId xmlns:p14="http://schemas.microsoft.com/office/powerpoint/2010/main" val="3353096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9892-92A0-41C6-A4F6-D9D2A6889C9E}"/>
              </a:ext>
            </a:extLst>
          </p:cNvPr>
          <p:cNvSpPr>
            <a:spLocks noGrp="1"/>
          </p:cNvSpPr>
          <p:nvPr>
            <p:ph type="title"/>
          </p:nvPr>
        </p:nvSpPr>
        <p:spPr>
          <a:xfrm>
            <a:off x="838200" y="0"/>
            <a:ext cx="10515600" cy="1325563"/>
          </a:xfrm>
        </p:spPr>
        <p:txBody>
          <a:bodyPr>
            <a:normAutofit/>
          </a:bodyPr>
          <a:lstStyle/>
          <a:p>
            <a:r>
              <a:rPr lang="en-US" sz="3200" dirty="0"/>
              <a:t>* Take a snapshot of this graph and use the @ notation to send it to yourself.</a:t>
            </a:r>
          </a:p>
        </p:txBody>
      </p:sp>
      <p:pic>
        <p:nvPicPr>
          <p:cNvPr id="4" name="Picture 3">
            <a:extLst>
              <a:ext uri="{FF2B5EF4-FFF2-40B4-BE49-F238E27FC236}">
                <a16:creationId xmlns:a16="http://schemas.microsoft.com/office/drawing/2014/main" id="{7AD5E1E6-5131-4BF8-BEB1-433EAF683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133" y="1193305"/>
            <a:ext cx="6658904" cy="5410955"/>
          </a:xfrm>
          <a:prstGeom prst="rect">
            <a:avLst/>
          </a:prstGeom>
        </p:spPr>
      </p:pic>
      <p:sp>
        <p:nvSpPr>
          <p:cNvPr id="5" name="Title 1">
            <a:extLst>
              <a:ext uri="{FF2B5EF4-FFF2-40B4-BE49-F238E27FC236}">
                <a16:creationId xmlns:a16="http://schemas.microsoft.com/office/drawing/2014/main" id="{9026E9F3-B296-4A14-9E57-102A9C431764}"/>
              </a:ext>
            </a:extLst>
          </p:cNvPr>
          <p:cNvSpPr txBox="1">
            <a:spLocks/>
          </p:cNvSpPr>
          <p:nvPr/>
        </p:nvSpPr>
        <p:spPr>
          <a:xfrm>
            <a:off x="557868" y="1729637"/>
            <a:ext cx="428258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 took a snapshot and sent it to myself. You can see the email on the right.</a:t>
            </a:r>
          </a:p>
        </p:txBody>
      </p:sp>
    </p:spTree>
    <p:extLst>
      <p:ext uri="{BB962C8B-B14F-4D97-AF65-F5344CB8AC3E}">
        <p14:creationId xmlns:p14="http://schemas.microsoft.com/office/powerpoint/2010/main" val="4137757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3C56-C631-42AA-BD9A-7753F2E4C017}"/>
              </a:ext>
            </a:extLst>
          </p:cNvPr>
          <p:cNvSpPr>
            <a:spLocks noGrp="1"/>
          </p:cNvSpPr>
          <p:nvPr>
            <p:ph type="title"/>
          </p:nvPr>
        </p:nvSpPr>
        <p:spPr>
          <a:xfrm>
            <a:off x="955645" y="0"/>
            <a:ext cx="10515600" cy="1325563"/>
          </a:xfrm>
        </p:spPr>
        <p:txBody>
          <a:bodyPr/>
          <a:lstStyle/>
          <a:p>
            <a:r>
              <a:rPr lang="en-US" dirty="0"/>
              <a:t>Here is the </a:t>
            </a:r>
            <a:r>
              <a:rPr lang="en-US" dirty="0" err="1"/>
              <a:t>Timeboard</a:t>
            </a:r>
            <a:r>
              <a:rPr lang="en-US" dirty="0"/>
              <a:t> with all the data</a:t>
            </a:r>
          </a:p>
        </p:txBody>
      </p:sp>
      <p:pic>
        <p:nvPicPr>
          <p:cNvPr id="5" name="Picture 4">
            <a:extLst>
              <a:ext uri="{FF2B5EF4-FFF2-40B4-BE49-F238E27FC236}">
                <a16:creationId xmlns:a16="http://schemas.microsoft.com/office/drawing/2014/main" id="{5B826580-9D3A-40E3-BE3E-C01868B13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126" y="1863263"/>
            <a:ext cx="8911905" cy="4994737"/>
          </a:xfrm>
          <a:prstGeom prst="rect">
            <a:avLst/>
          </a:prstGeom>
        </p:spPr>
      </p:pic>
      <p:sp>
        <p:nvSpPr>
          <p:cNvPr id="4" name="Rectangle 3">
            <a:extLst>
              <a:ext uri="{FF2B5EF4-FFF2-40B4-BE49-F238E27FC236}">
                <a16:creationId xmlns:a16="http://schemas.microsoft.com/office/drawing/2014/main" id="{68236877-4C9D-4EBB-B870-53AEBEF1E8F1}"/>
              </a:ext>
            </a:extLst>
          </p:cNvPr>
          <p:cNvSpPr/>
          <p:nvPr/>
        </p:nvSpPr>
        <p:spPr>
          <a:xfrm>
            <a:off x="682303" y="1063476"/>
            <a:ext cx="11062283" cy="646331"/>
          </a:xfrm>
          <a:prstGeom prst="rect">
            <a:avLst/>
          </a:prstGeom>
        </p:spPr>
        <p:txBody>
          <a:bodyPr wrap="square">
            <a:spAutoFit/>
          </a:bodyPr>
          <a:lstStyle/>
          <a:p>
            <a:r>
              <a:rPr lang="en-US" dirty="0"/>
              <a:t>https://app.datadoghq.com/dashboard/4hp-z7q-tpj/visualizing-data?tile_size=m&amp;page=0&amp;is_auto=false&amp;from_ts=1552966980000&amp;to_ts=1552967880000&amp;live=true</a:t>
            </a:r>
          </a:p>
        </p:txBody>
      </p:sp>
    </p:spTree>
    <p:extLst>
      <p:ext uri="{BB962C8B-B14F-4D97-AF65-F5344CB8AC3E}">
        <p14:creationId xmlns:p14="http://schemas.microsoft.com/office/powerpoint/2010/main" val="3253668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51014-A56B-4564-9790-490C410CEB58}"/>
              </a:ext>
            </a:extLst>
          </p:cNvPr>
          <p:cNvSpPr>
            <a:spLocks noGrp="1"/>
          </p:cNvSpPr>
          <p:nvPr>
            <p:ph type="title"/>
          </p:nvPr>
        </p:nvSpPr>
        <p:spPr>
          <a:xfrm>
            <a:off x="838200" y="-62714"/>
            <a:ext cx="10515600" cy="1325563"/>
          </a:xfrm>
        </p:spPr>
        <p:txBody>
          <a:bodyPr>
            <a:normAutofit/>
          </a:bodyPr>
          <a:lstStyle/>
          <a:p>
            <a:r>
              <a:rPr lang="en-US" sz="3200" dirty="0"/>
              <a:t>* **Bonus Question**: What is the Anomaly graph displaying?</a:t>
            </a:r>
          </a:p>
        </p:txBody>
      </p:sp>
      <p:sp>
        <p:nvSpPr>
          <p:cNvPr id="3" name="Content Placeholder 2">
            <a:extLst>
              <a:ext uri="{FF2B5EF4-FFF2-40B4-BE49-F238E27FC236}">
                <a16:creationId xmlns:a16="http://schemas.microsoft.com/office/drawing/2014/main" id="{B456CD6F-469D-4340-92F2-7CE8C64B3CFD}"/>
              </a:ext>
            </a:extLst>
          </p:cNvPr>
          <p:cNvSpPr>
            <a:spLocks noGrp="1"/>
          </p:cNvSpPr>
          <p:nvPr>
            <p:ph idx="1"/>
          </p:nvPr>
        </p:nvSpPr>
        <p:spPr>
          <a:xfrm>
            <a:off x="544585" y="1095783"/>
            <a:ext cx="10515600" cy="4351338"/>
          </a:xfrm>
        </p:spPr>
        <p:txBody>
          <a:bodyPr/>
          <a:lstStyle/>
          <a:p>
            <a:r>
              <a:rPr lang="en-US" dirty="0"/>
              <a:t>The anomaly graph is determining if in the past 15 minutes, 100% of the values are out of the bounds that it uses machine learning to determine. In this case it is whether the values are approximately below 0.06 or above 0.075 net connections</a:t>
            </a:r>
          </a:p>
        </p:txBody>
      </p:sp>
      <p:pic>
        <p:nvPicPr>
          <p:cNvPr id="5" name="Picture 4">
            <a:extLst>
              <a:ext uri="{FF2B5EF4-FFF2-40B4-BE49-F238E27FC236}">
                <a16:creationId xmlns:a16="http://schemas.microsoft.com/office/drawing/2014/main" id="{25DAA59B-BD6A-43EE-8CC0-D71ACB42D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139" y="2726423"/>
            <a:ext cx="7935862" cy="4131578"/>
          </a:xfrm>
          <a:prstGeom prst="rect">
            <a:avLst/>
          </a:prstGeom>
        </p:spPr>
      </p:pic>
    </p:spTree>
    <p:extLst>
      <p:ext uri="{BB962C8B-B14F-4D97-AF65-F5344CB8AC3E}">
        <p14:creationId xmlns:p14="http://schemas.microsoft.com/office/powerpoint/2010/main" val="3844243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A5E32-F921-4FD0-9E49-A99BA3FEE6B2}"/>
              </a:ext>
            </a:extLst>
          </p:cNvPr>
          <p:cNvSpPr>
            <a:spLocks noGrp="1"/>
          </p:cNvSpPr>
          <p:nvPr>
            <p:ph type="title"/>
          </p:nvPr>
        </p:nvSpPr>
        <p:spPr/>
        <p:txBody>
          <a:bodyPr>
            <a:normAutofit fontScale="90000"/>
          </a:bodyPr>
          <a:lstStyle/>
          <a:p>
            <a:br>
              <a:rPr lang="en-US" dirty="0"/>
            </a:br>
            <a:r>
              <a:rPr lang="en-US" dirty="0"/>
              <a:t>## Monitoring Data</a:t>
            </a:r>
            <a:br>
              <a:rPr lang="en-US" dirty="0"/>
            </a:br>
            <a:endParaRPr lang="en-US" dirty="0"/>
          </a:p>
        </p:txBody>
      </p:sp>
      <p:sp>
        <p:nvSpPr>
          <p:cNvPr id="4" name="Title 1">
            <a:extLst>
              <a:ext uri="{FF2B5EF4-FFF2-40B4-BE49-F238E27FC236}">
                <a16:creationId xmlns:a16="http://schemas.microsoft.com/office/drawing/2014/main" id="{D4615829-24BB-4E95-B124-3E0F1E31A73B}"/>
              </a:ext>
            </a:extLst>
          </p:cNvPr>
          <p:cNvSpPr txBox="1">
            <a:spLocks/>
          </p:cNvSpPr>
          <p:nvPr/>
        </p:nvSpPr>
        <p:spPr>
          <a:xfrm>
            <a:off x="913701" y="15564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4</a:t>
            </a:r>
          </a:p>
        </p:txBody>
      </p:sp>
    </p:spTree>
    <p:extLst>
      <p:ext uri="{BB962C8B-B14F-4D97-AF65-F5344CB8AC3E}">
        <p14:creationId xmlns:p14="http://schemas.microsoft.com/office/powerpoint/2010/main" val="235811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66ED-02B7-40FC-AC66-5BE09205FA04}"/>
              </a:ext>
            </a:extLst>
          </p:cNvPr>
          <p:cNvSpPr>
            <a:spLocks noGrp="1"/>
          </p:cNvSpPr>
          <p:nvPr>
            <p:ph type="title"/>
          </p:nvPr>
        </p:nvSpPr>
        <p:spPr>
          <a:xfrm>
            <a:off x="838200" y="0"/>
            <a:ext cx="10515600" cy="1325563"/>
          </a:xfrm>
        </p:spPr>
        <p:txBody>
          <a:bodyPr/>
          <a:lstStyle/>
          <a:p>
            <a:r>
              <a:rPr lang="en-US" dirty="0"/>
              <a:t>* You can spin up a fresh Linux VM </a:t>
            </a:r>
          </a:p>
        </p:txBody>
      </p:sp>
      <p:pic>
        <p:nvPicPr>
          <p:cNvPr id="5" name="Picture 4">
            <a:extLst>
              <a:ext uri="{FF2B5EF4-FFF2-40B4-BE49-F238E27FC236}">
                <a16:creationId xmlns:a16="http://schemas.microsoft.com/office/drawing/2014/main" id="{CAE9D857-E499-40D3-8F15-1828A4704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252" y="2253226"/>
            <a:ext cx="9221487" cy="4448796"/>
          </a:xfrm>
          <a:prstGeom prst="rect">
            <a:avLst/>
          </a:prstGeom>
        </p:spPr>
      </p:pic>
      <p:sp>
        <p:nvSpPr>
          <p:cNvPr id="7" name="Content Placeholder 2">
            <a:extLst>
              <a:ext uri="{FF2B5EF4-FFF2-40B4-BE49-F238E27FC236}">
                <a16:creationId xmlns:a16="http://schemas.microsoft.com/office/drawing/2014/main" id="{8898B13B-74AF-47B2-9EED-8C21FC008919}"/>
              </a:ext>
            </a:extLst>
          </p:cNvPr>
          <p:cNvSpPr>
            <a:spLocks noGrp="1"/>
          </p:cNvSpPr>
          <p:nvPr>
            <p:ph idx="1"/>
          </p:nvPr>
        </p:nvSpPr>
        <p:spPr>
          <a:xfrm>
            <a:off x="838606" y="1253331"/>
            <a:ext cx="10515600" cy="924841"/>
          </a:xfrm>
        </p:spPr>
        <p:txBody>
          <a:bodyPr>
            <a:normAutofit fontScale="92500"/>
          </a:bodyPr>
          <a:lstStyle/>
          <a:p>
            <a:pPr marL="0" indent="0">
              <a:buNone/>
            </a:pPr>
            <a:r>
              <a:rPr lang="en-US" dirty="0"/>
              <a:t>Here you can see the Ubuntu instances I created for this exercise. I used the first one to experiment with but the 2</a:t>
            </a:r>
            <a:r>
              <a:rPr lang="en-US" baseline="30000" dirty="0"/>
              <a:t>nd</a:t>
            </a:r>
            <a:r>
              <a:rPr lang="en-US" dirty="0"/>
              <a:t> to do most of the exercise </a:t>
            </a:r>
          </a:p>
        </p:txBody>
      </p:sp>
    </p:spTree>
    <p:extLst>
      <p:ext uri="{BB962C8B-B14F-4D97-AF65-F5344CB8AC3E}">
        <p14:creationId xmlns:p14="http://schemas.microsoft.com/office/powerpoint/2010/main" val="572976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24E8-4DEA-43B0-9D47-B445B4677B21}"/>
              </a:ext>
            </a:extLst>
          </p:cNvPr>
          <p:cNvSpPr>
            <a:spLocks noGrp="1"/>
          </p:cNvSpPr>
          <p:nvPr>
            <p:ph type="title"/>
          </p:nvPr>
        </p:nvSpPr>
        <p:spPr>
          <a:xfrm>
            <a:off x="109058" y="3112314"/>
            <a:ext cx="2307075" cy="1325563"/>
          </a:xfrm>
        </p:spPr>
        <p:txBody>
          <a:bodyPr>
            <a:normAutofit fontScale="90000"/>
          </a:bodyPr>
          <a:lstStyle/>
          <a:p>
            <a:r>
              <a:rPr lang="en-US" sz="2800" dirty="0"/>
              <a:t>For the Hello World metric I set the Alert to 800, the Warning to 500, the Average to 5 minutes and the Notify Missing data for 10 minutes.  This is visible in the screenshot</a:t>
            </a:r>
          </a:p>
        </p:txBody>
      </p:sp>
      <p:pic>
        <p:nvPicPr>
          <p:cNvPr id="5" name="Picture 4">
            <a:extLst>
              <a:ext uri="{FF2B5EF4-FFF2-40B4-BE49-F238E27FC236}">
                <a16:creationId xmlns:a16="http://schemas.microsoft.com/office/drawing/2014/main" id="{7F2F8709-1C16-4D39-9CEB-0C90CAC80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32" y="1367407"/>
            <a:ext cx="9538180" cy="5253412"/>
          </a:xfrm>
          <a:prstGeom prst="rect">
            <a:avLst/>
          </a:prstGeom>
        </p:spPr>
      </p:pic>
      <p:sp>
        <p:nvSpPr>
          <p:cNvPr id="3" name="Rectangle 2">
            <a:extLst>
              <a:ext uri="{FF2B5EF4-FFF2-40B4-BE49-F238E27FC236}">
                <a16:creationId xmlns:a16="http://schemas.microsoft.com/office/drawing/2014/main" id="{AAF9A69B-02C6-4E3C-932A-EE6030417C28}"/>
              </a:ext>
            </a:extLst>
          </p:cNvPr>
          <p:cNvSpPr/>
          <p:nvPr/>
        </p:nvSpPr>
        <p:spPr>
          <a:xfrm>
            <a:off x="109058" y="89749"/>
            <a:ext cx="11845254" cy="1200329"/>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 Warning threshold of 500</a:t>
            </a:r>
          </a:p>
          <a:p>
            <a:r>
              <a:rPr lang="en-US" sz="2400" dirty="0">
                <a:latin typeface="Calibri Light" panose="020F0302020204030204" pitchFamily="34" charset="0"/>
                <a:cs typeface="Calibri Light" panose="020F0302020204030204" pitchFamily="34" charset="0"/>
              </a:rPr>
              <a:t>* Alerting threshold of 800</a:t>
            </a:r>
          </a:p>
          <a:p>
            <a:r>
              <a:rPr lang="en-US" sz="2400" dirty="0">
                <a:latin typeface="Calibri Light" panose="020F0302020204030204" pitchFamily="34" charset="0"/>
                <a:cs typeface="Calibri Light" panose="020F0302020204030204" pitchFamily="34" charset="0"/>
              </a:rPr>
              <a:t>* And also ensure that it will notify you if there is No Data for this query over the past 10m.</a:t>
            </a:r>
          </a:p>
        </p:txBody>
      </p:sp>
    </p:spTree>
    <p:extLst>
      <p:ext uri="{BB962C8B-B14F-4D97-AF65-F5344CB8AC3E}">
        <p14:creationId xmlns:p14="http://schemas.microsoft.com/office/powerpoint/2010/main" val="3957119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7747-950E-4BBC-AACB-E87D6B3EE277}"/>
              </a:ext>
            </a:extLst>
          </p:cNvPr>
          <p:cNvSpPr>
            <a:spLocks noGrp="1"/>
          </p:cNvSpPr>
          <p:nvPr>
            <p:ph type="title"/>
          </p:nvPr>
        </p:nvSpPr>
        <p:spPr>
          <a:xfrm>
            <a:off x="324374" y="3043106"/>
            <a:ext cx="3772250" cy="1325563"/>
          </a:xfrm>
        </p:spPr>
        <p:txBody>
          <a:bodyPr>
            <a:noAutofit/>
          </a:bodyPr>
          <a:lstStyle/>
          <a:p>
            <a:r>
              <a:rPr lang="en-US" sz="2800" dirty="0"/>
              <a:t>Email is configured to send, different messages sent based on Alert, Warning or No Data as shown. Perhaps over-configured…</a:t>
            </a:r>
          </a:p>
        </p:txBody>
      </p:sp>
      <p:pic>
        <p:nvPicPr>
          <p:cNvPr id="4" name="Picture 3">
            <a:extLst>
              <a:ext uri="{FF2B5EF4-FFF2-40B4-BE49-F238E27FC236}">
                <a16:creationId xmlns:a16="http://schemas.microsoft.com/office/drawing/2014/main" id="{DA81D2A2-D15D-46AA-8AC7-EA9992BDA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555" y="2374084"/>
            <a:ext cx="7450605" cy="4187310"/>
          </a:xfrm>
          <a:prstGeom prst="rect">
            <a:avLst/>
          </a:prstGeom>
        </p:spPr>
      </p:pic>
      <p:sp>
        <p:nvSpPr>
          <p:cNvPr id="3" name="Rectangle 2">
            <a:extLst>
              <a:ext uri="{FF2B5EF4-FFF2-40B4-BE49-F238E27FC236}">
                <a16:creationId xmlns:a16="http://schemas.microsoft.com/office/drawing/2014/main" id="{90DD0AD8-BFAE-4B42-9B15-F26FEC725AA1}"/>
              </a:ext>
            </a:extLst>
          </p:cNvPr>
          <p:cNvSpPr/>
          <p:nvPr/>
        </p:nvSpPr>
        <p:spPr>
          <a:xfrm>
            <a:off x="220910" y="-25859"/>
            <a:ext cx="11716624" cy="1569660"/>
          </a:xfrm>
          <a:prstGeom prst="rect">
            <a:avLst/>
          </a:prstGeom>
        </p:spPr>
        <p:txBody>
          <a:bodyPr wrap="square">
            <a:spAutoFit/>
          </a:bodyPr>
          <a:lstStyle/>
          <a:p>
            <a:endParaRPr lang="en-US" sz="2400" dirty="0">
              <a:latin typeface="+mj-lt"/>
            </a:endParaRPr>
          </a:p>
          <a:p>
            <a:r>
              <a:rPr lang="en-US" sz="2400" dirty="0">
                <a:latin typeface="+mj-lt"/>
              </a:rPr>
              <a:t>* Send you an email whenever the monitor triggers.</a:t>
            </a:r>
          </a:p>
          <a:p>
            <a:r>
              <a:rPr lang="en-US" sz="2400" dirty="0">
                <a:latin typeface="+mj-lt"/>
              </a:rPr>
              <a:t>* Create different messages based on whether the monitor is in an Alert, Warning, or No Data state.</a:t>
            </a:r>
          </a:p>
        </p:txBody>
      </p:sp>
    </p:spTree>
    <p:extLst>
      <p:ext uri="{BB962C8B-B14F-4D97-AF65-F5344CB8AC3E}">
        <p14:creationId xmlns:p14="http://schemas.microsoft.com/office/powerpoint/2010/main" val="3283148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DF2-11AA-45B4-AA6B-AAD2F9C9BE3E}"/>
              </a:ext>
            </a:extLst>
          </p:cNvPr>
          <p:cNvSpPr>
            <a:spLocks noGrp="1"/>
          </p:cNvSpPr>
          <p:nvPr>
            <p:ph type="title"/>
          </p:nvPr>
        </p:nvSpPr>
        <p:spPr>
          <a:xfrm>
            <a:off x="754310" y="125951"/>
            <a:ext cx="10515600" cy="1325563"/>
          </a:xfrm>
        </p:spPr>
        <p:txBody>
          <a:bodyPr>
            <a:normAutofit fontScale="90000"/>
          </a:bodyPr>
          <a:lstStyle/>
          <a:p>
            <a:r>
              <a:rPr lang="en-US" sz="3600" dirty="0"/>
              <a:t>* Include the metric value that caused the monitor to trigger and host IP when the Monitor triggers an Alert state.</a:t>
            </a:r>
            <a:br>
              <a:rPr lang="en-US" dirty="0"/>
            </a:br>
            <a:endParaRPr lang="en-US" dirty="0"/>
          </a:p>
        </p:txBody>
      </p:sp>
      <p:pic>
        <p:nvPicPr>
          <p:cNvPr id="5" name="Picture 4">
            <a:extLst>
              <a:ext uri="{FF2B5EF4-FFF2-40B4-BE49-F238E27FC236}">
                <a16:creationId xmlns:a16="http://schemas.microsoft.com/office/drawing/2014/main" id="{A56AF829-DF11-4D0C-B571-7C8778C8C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467" y="2172750"/>
            <a:ext cx="8145554" cy="4559300"/>
          </a:xfrm>
          <a:prstGeom prst="rect">
            <a:avLst/>
          </a:prstGeom>
        </p:spPr>
      </p:pic>
      <p:sp>
        <p:nvSpPr>
          <p:cNvPr id="4" name="Title 1">
            <a:extLst>
              <a:ext uri="{FF2B5EF4-FFF2-40B4-BE49-F238E27FC236}">
                <a16:creationId xmlns:a16="http://schemas.microsoft.com/office/drawing/2014/main" id="{8CD2E17D-CC54-4AC1-93C4-5AEBE2FE1A87}"/>
              </a:ext>
            </a:extLst>
          </p:cNvPr>
          <p:cNvSpPr txBox="1">
            <a:spLocks/>
          </p:cNvSpPr>
          <p:nvPr/>
        </p:nvSpPr>
        <p:spPr>
          <a:xfrm>
            <a:off x="243980" y="2464265"/>
            <a:ext cx="377225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 added the {{}} for </a:t>
            </a:r>
            <a:r>
              <a:rPr lang="en-US" sz="2800" dirty="0" err="1"/>
              <a:t>host.ip</a:t>
            </a:r>
            <a:r>
              <a:rPr lang="en-US" sz="2800" dirty="0"/>
              <a:t> and value which will display these two items</a:t>
            </a:r>
          </a:p>
        </p:txBody>
      </p:sp>
    </p:spTree>
    <p:extLst>
      <p:ext uri="{BB962C8B-B14F-4D97-AF65-F5344CB8AC3E}">
        <p14:creationId xmlns:p14="http://schemas.microsoft.com/office/powerpoint/2010/main" val="654088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8556-C396-4C0C-8B5F-51076EC593F9}"/>
              </a:ext>
            </a:extLst>
          </p:cNvPr>
          <p:cNvSpPr>
            <a:spLocks noGrp="1"/>
          </p:cNvSpPr>
          <p:nvPr>
            <p:ph type="title"/>
          </p:nvPr>
        </p:nvSpPr>
        <p:spPr>
          <a:xfrm>
            <a:off x="838200" y="0"/>
            <a:ext cx="10515600" cy="1325563"/>
          </a:xfrm>
        </p:spPr>
        <p:txBody>
          <a:bodyPr>
            <a:normAutofit/>
          </a:bodyPr>
          <a:lstStyle/>
          <a:p>
            <a:r>
              <a:rPr lang="en-US" sz="3200" dirty="0"/>
              <a:t>* When this monitor sends you an email notification, take a screenshot of the email that it sends you.</a:t>
            </a:r>
          </a:p>
        </p:txBody>
      </p:sp>
      <p:pic>
        <p:nvPicPr>
          <p:cNvPr id="5" name="Picture 4">
            <a:extLst>
              <a:ext uri="{FF2B5EF4-FFF2-40B4-BE49-F238E27FC236}">
                <a16:creationId xmlns:a16="http://schemas.microsoft.com/office/drawing/2014/main" id="{10D091E8-8333-407D-93EE-F23E5124D5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434" y="1325563"/>
            <a:ext cx="9840566" cy="5532437"/>
          </a:xfrm>
          <a:prstGeom prst="rect">
            <a:avLst/>
          </a:prstGeom>
        </p:spPr>
      </p:pic>
      <p:sp>
        <p:nvSpPr>
          <p:cNvPr id="4" name="Title 1">
            <a:extLst>
              <a:ext uri="{FF2B5EF4-FFF2-40B4-BE49-F238E27FC236}">
                <a16:creationId xmlns:a16="http://schemas.microsoft.com/office/drawing/2014/main" id="{547D03F4-E99E-4D0D-A805-931DA305DA1D}"/>
              </a:ext>
            </a:extLst>
          </p:cNvPr>
          <p:cNvSpPr txBox="1">
            <a:spLocks/>
          </p:cNvSpPr>
          <p:nvPr/>
        </p:nvSpPr>
        <p:spPr>
          <a:xfrm>
            <a:off x="176868" y="2581712"/>
            <a:ext cx="223916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This is the email for the alert state. Note the IP address and the value.</a:t>
            </a:r>
          </a:p>
          <a:p>
            <a:endParaRPr lang="en-US" sz="2400" dirty="0"/>
          </a:p>
          <a:p>
            <a:r>
              <a:rPr lang="en-US" sz="2400" dirty="0"/>
              <a:t>(Note that I adjusted the threshold in order to actually trigger it).</a:t>
            </a:r>
          </a:p>
        </p:txBody>
      </p:sp>
    </p:spTree>
    <p:extLst>
      <p:ext uri="{BB962C8B-B14F-4D97-AF65-F5344CB8AC3E}">
        <p14:creationId xmlns:p14="http://schemas.microsoft.com/office/powerpoint/2010/main" val="3370870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3C12-9624-4CE6-91D4-D3E0AD0D50E4}"/>
              </a:ext>
            </a:extLst>
          </p:cNvPr>
          <p:cNvSpPr>
            <a:spLocks noGrp="1"/>
          </p:cNvSpPr>
          <p:nvPr>
            <p:ph type="title"/>
          </p:nvPr>
        </p:nvSpPr>
        <p:spPr>
          <a:xfrm>
            <a:off x="838200" y="0"/>
            <a:ext cx="10515600" cy="1325563"/>
          </a:xfrm>
        </p:spPr>
        <p:txBody>
          <a:bodyPr>
            <a:normAutofit/>
          </a:bodyPr>
          <a:lstStyle/>
          <a:p>
            <a:r>
              <a:rPr lang="en-US" sz="3200" dirty="0"/>
              <a:t>* When this monitor sends you an email notification, take a screenshot of the email that it sends you.</a:t>
            </a:r>
          </a:p>
        </p:txBody>
      </p:sp>
      <p:pic>
        <p:nvPicPr>
          <p:cNvPr id="5" name="Content Placeholder 4">
            <a:extLst>
              <a:ext uri="{FF2B5EF4-FFF2-40B4-BE49-F238E27FC236}">
                <a16:creationId xmlns:a16="http://schemas.microsoft.com/office/drawing/2014/main" id="{CA9C07E9-69B3-4422-8FE9-AED1E7F922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000" t="-481" b="-1"/>
          <a:stretch/>
        </p:blipFill>
        <p:spPr>
          <a:xfrm>
            <a:off x="2407641" y="1314649"/>
            <a:ext cx="9784360" cy="5530182"/>
          </a:xfrm>
        </p:spPr>
      </p:pic>
      <p:sp>
        <p:nvSpPr>
          <p:cNvPr id="3" name="Rectangle 2">
            <a:extLst>
              <a:ext uri="{FF2B5EF4-FFF2-40B4-BE49-F238E27FC236}">
                <a16:creationId xmlns:a16="http://schemas.microsoft.com/office/drawing/2014/main" id="{949BFE5E-3E58-488E-90B7-DCF1A502135F}"/>
              </a:ext>
            </a:extLst>
          </p:cNvPr>
          <p:cNvSpPr/>
          <p:nvPr/>
        </p:nvSpPr>
        <p:spPr>
          <a:xfrm>
            <a:off x="165145" y="1632916"/>
            <a:ext cx="2158605" cy="4893647"/>
          </a:xfrm>
          <a:prstGeom prst="rect">
            <a:avLst/>
          </a:prstGeom>
        </p:spPr>
        <p:txBody>
          <a:bodyPr wrap="square">
            <a:spAutoFit/>
          </a:bodyPr>
          <a:lstStyle/>
          <a:p>
            <a:r>
              <a:rPr lang="en-US" sz="2400" dirty="0">
                <a:latin typeface="+mj-lt"/>
              </a:rPr>
              <a:t>This is the email for the warning state. Note the IP address and the value.</a:t>
            </a:r>
          </a:p>
          <a:p>
            <a:endParaRPr lang="en-US" sz="2400" dirty="0">
              <a:latin typeface="+mj-lt"/>
            </a:endParaRPr>
          </a:p>
          <a:p>
            <a:endParaRPr lang="en-US" sz="2400" dirty="0">
              <a:latin typeface="+mj-lt"/>
            </a:endParaRPr>
          </a:p>
          <a:p>
            <a:r>
              <a:rPr lang="en-US" sz="2400" dirty="0">
                <a:latin typeface="+mj-lt"/>
              </a:rPr>
              <a:t>(Note that I adjusted the threshold in order to actually trigger it).</a:t>
            </a:r>
          </a:p>
        </p:txBody>
      </p:sp>
    </p:spTree>
    <p:extLst>
      <p:ext uri="{BB962C8B-B14F-4D97-AF65-F5344CB8AC3E}">
        <p14:creationId xmlns:p14="http://schemas.microsoft.com/office/powerpoint/2010/main" val="1353508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B4C8-E163-4557-9BE0-80B4613F6CC8}"/>
              </a:ext>
            </a:extLst>
          </p:cNvPr>
          <p:cNvSpPr>
            <a:spLocks noGrp="1"/>
          </p:cNvSpPr>
          <p:nvPr>
            <p:ph type="title"/>
          </p:nvPr>
        </p:nvSpPr>
        <p:spPr>
          <a:xfrm>
            <a:off x="838200" y="0"/>
            <a:ext cx="10515600" cy="1325563"/>
          </a:xfrm>
        </p:spPr>
        <p:txBody>
          <a:bodyPr>
            <a:normAutofit/>
          </a:bodyPr>
          <a:lstStyle/>
          <a:p>
            <a:r>
              <a:rPr lang="en-US" sz="3200" dirty="0"/>
              <a:t>* When this monitor sends you an email notification, take a screenshot of the email that it sends you.</a:t>
            </a:r>
          </a:p>
        </p:txBody>
      </p:sp>
      <p:pic>
        <p:nvPicPr>
          <p:cNvPr id="5" name="Picture 4">
            <a:extLst>
              <a:ext uri="{FF2B5EF4-FFF2-40B4-BE49-F238E27FC236}">
                <a16:creationId xmlns:a16="http://schemas.microsoft.com/office/drawing/2014/main" id="{7B6E5503-B830-4EC7-BE0F-726D699B8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880" y="1693176"/>
            <a:ext cx="9169120" cy="5164824"/>
          </a:xfrm>
          <a:prstGeom prst="rect">
            <a:avLst/>
          </a:prstGeom>
        </p:spPr>
      </p:pic>
      <p:sp>
        <p:nvSpPr>
          <p:cNvPr id="3" name="Rectangle 2">
            <a:extLst>
              <a:ext uri="{FF2B5EF4-FFF2-40B4-BE49-F238E27FC236}">
                <a16:creationId xmlns:a16="http://schemas.microsoft.com/office/drawing/2014/main" id="{07BCF9AD-1A39-4B6A-B218-986A29B788AA}"/>
              </a:ext>
            </a:extLst>
          </p:cNvPr>
          <p:cNvSpPr/>
          <p:nvPr/>
        </p:nvSpPr>
        <p:spPr>
          <a:xfrm>
            <a:off x="222190" y="1819853"/>
            <a:ext cx="2490699" cy="1477328"/>
          </a:xfrm>
          <a:prstGeom prst="rect">
            <a:avLst/>
          </a:prstGeom>
        </p:spPr>
        <p:txBody>
          <a:bodyPr wrap="square">
            <a:spAutoFit/>
          </a:bodyPr>
          <a:lstStyle/>
          <a:p>
            <a:r>
              <a:rPr lang="en-US" dirty="0"/>
              <a:t>This is the email for the No Data state. I stopped the agent and shut down the Ubuntu VM to trigger it.</a:t>
            </a:r>
          </a:p>
        </p:txBody>
      </p:sp>
    </p:spTree>
    <p:extLst>
      <p:ext uri="{BB962C8B-B14F-4D97-AF65-F5344CB8AC3E}">
        <p14:creationId xmlns:p14="http://schemas.microsoft.com/office/powerpoint/2010/main" val="1192787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0DE13-1CEE-4389-8F8B-83CD42B00299}"/>
              </a:ext>
            </a:extLst>
          </p:cNvPr>
          <p:cNvSpPr>
            <a:spLocks noGrp="1"/>
          </p:cNvSpPr>
          <p:nvPr>
            <p:ph type="title"/>
          </p:nvPr>
        </p:nvSpPr>
        <p:spPr>
          <a:xfrm>
            <a:off x="838200" y="-7336"/>
            <a:ext cx="10515600" cy="1325563"/>
          </a:xfrm>
        </p:spPr>
        <p:txBody>
          <a:bodyPr>
            <a:normAutofit/>
          </a:bodyPr>
          <a:lstStyle/>
          <a:p>
            <a:r>
              <a:rPr lang="en-US" sz="3200" dirty="0"/>
              <a:t>* One that silences it from 7pm to 9am daily on M-F</a:t>
            </a:r>
          </a:p>
        </p:txBody>
      </p:sp>
      <p:pic>
        <p:nvPicPr>
          <p:cNvPr id="8" name="Picture 7">
            <a:extLst>
              <a:ext uri="{FF2B5EF4-FFF2-40B4-BE49-F238E27FC236}">
                <a16:creationId xmlns:a16="http://schemas.microsoft.com/office/drawing/2014/main" id="{896AC38E-493D-4E17-A688-98040191748D}"/>
              </a:ext>
            </a:extLst>
          </p:cNvPr>
          <p:cNvPicPr>
            <a:picLocks noChangeAspect="1"/>
          </p:cNvPicPr>
          <p:nvPr/>
        </p:nvPicPr>
        <p:blipFill rotWithShape="1">
          <a:blip r:embed="rId2">
            <a:extLst>
              <a:ext uri="{28A0092B-C50C-407E-A947-70E740481C1C}">
                <a14:useLocalDpi xmlns:a14="http://schemas.microsoft.com/office/drawing/2010/main" val="0"/>
              </a:ext>
            </a:extLst>
          </a:blip>
          <a:srcRect l="65574" r="13784" b="4679"/>
          <a:stretch/>
        </p:blipFill>
        <p:spPr>
          <a:xfrm>
            <a:off x="3808604" y="1047942"/>
            <a:ext cx="4362276" cy="5665505"/>
          </a:xfrm>
          <a:prstGeom prst="rect">
            <a:avLst/>
          </a:prstGeom>
        </p:spPr>
      </p:pic>
      <p:sp>
        <p:nvSpPr>
          <p:cNvPr id="9" name="Rectangle 8">
            <a:extLst>
              <a:ext uri="{FF2B5EF4-FFF2-40B4-BE49-F238E27FC236}">
                <a16:creationId xmlns:a16="http://schemas.microsoft.com/office/drawing/2014/main" id="{BD672FE9-357E-45C3-8594-85BF957A638F}"/>
              </a:ext>
            </a:extLst>
          </p:cNvPr>
          <p:cNvSpPr/>
          <p:nvPr/>
        </p:nvSpPr>
        <p:spPr>
          <a:xfrm>
            <a:off x="297691" y="1318227"/>
            <a:ext cx="3368298" cy="646331"/>
          </a:xfrm>
          <a:prstGeom prst="rect">
            <a:avLst/>
          </a:prstGeom>
        </p:spPr>
        <p:txBody>
          <a:bodyPr wrap="square">
            <a:spAutoFit/>
          </a:bodyPr>
          <a:lstStyle/>
          <a:p>
            <a:r>
              <a:rPr lang="en-US" dirty="0"/>
              <a:t>The alert is silenced from 7pm to 9am on weekdays</a:t>
            </a:r>
          </a:p>
        </p:txBody>
      </p:sp>
    </p:spTree>
    <p:extLst>
      <p:ext uri="{BB962C8B-B14F-4D97-AF65-F5344CB8AC3E}">
        <p14:creationId xmlns:p14="http://schemas.microsoft.com/office/powerpoint/2010/main" val="8995858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1076F-1498-45A7-ACEB-2CE96961F5AF}"/>
              </a:ext>
            </a:extLst>
          </p:cNvPr>
          <p:cNvSpPr>
            <a:spLocks noGrp="1"/>
          </p:cNvSpPr>
          <p:nvPr>
            <p:ph type="title"/>
          </p:nvPr>
        </p:nvSpPr>
        <p:spPr/>
        <p:txBody>
          <a:bodyPr/>
          <a:lstStyle/>
          <a:p>
            <a:r>
              <a:rPr lang="en-US" sz="3600" dirty="0"/>
              <a:t>* And one that silences it all day on Sat-Sun.</a:t>
            </a:r>
            <a:br>
              <a:rPr lang="en-US" dirty="0"/>
            </a:br>
            <a:endParaRPr lang="en-US" dirty="0"/>
          </a:p>
        </p:txBody>
      </p:sp>
      <p:pic>
        <p:nvPicPr>
          <p:cNvPr id="5" name="Picture 4">
            <a:extLst>
              <a:ext uri="{FF2B5EF4-FFF2-40B4-BE49-F238E27FC236}">
                <a16:creationId xmlns:a16="http://schemas.microsoft.com/office/drawing/2014/main" id="{A9CE18E0-6639-4A78-BE3D-59007E235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157" y="1018551"/>
            <a:ext cx="4683853" cy="5839449"/>
          </a:xfrm>
          <a:prstGeom prst="rect">
            <a:avLst/>
          </a:prstGeom>
        </p:spPr>
      </p:pic>
      <p:sp>
        <p:nvSpPr>
          <p:cNvPr id="6" name="Rectangle 5">
            <a:extLst>
              <a:ext uri="{FF2B5EF4-FFF2-40B4-BE49-F238E27FC236}">
                <a16:creationId xmlns:a16="http://schemas.microsoft.com/office/drawing/2014/main" id="{4F297BB0-2864-4DC2-B702-7087D5F9805F}"/>
              </a:ext>
            </a:extLst>
          </p:cNvPr>
          <p:cNvSpPr/>
          <p:nvPr/>
        </p:nvSpPr>
        <p:spPr>
          <a:xfrm>
            <a:off x="599694" y="1308799"/>
            <a:ext cx="3368298" cy="646331"/>
          </a:xfrm>
          <a:prstGeom prst="rect">
            <a:avLst/>
          </a:prstGeom>
        </p:spPr>
        <p:txBody>
          <a:bodyPr wrap="square">
            <a:spAutoFit/>
          </a:bodyPr>
          <a:lstStyle/>
          <a:p>
            <a:r>
              <a:rPr lang="en-US" dirty="0"/>
              <a:t>The alert is silenced all day Saturday and Sunday.</a:t>
            </a:r>
          </a:p>
        </p:txBody>
      </p:sp>
    </p:spTree>
    <p:extLst>
      <p:ext uri="{BB962C8B-B14F-4D97-AF65-F5344CB8AC3E}">
        <p14:creationId xmlns:p14="http://schemas.microsoft.com/office/powerpoint/2010/main" val="302545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CB521-B3B2-4CCE-A54C-607413C25F1F}"/>
              </a:ext>
            </a:extLst>
          </p:cNvPr>
          <p:cNvSpPr>
            <a:spLocks noGrp="1"/>
          </p:cNvSpPr>
          <p:nvPr>
            <p:ph type="title"/>
          </p:nvPr>
        </p:nvSpPr>
        <p:spPr>
          <a:xfrm>
            <a:off x="964035" y="0"/>
            <a:ext cx="10515600" cy="1325563"/>
          </a:xfrm>
        </p:spPr>
        <p:txBody>
          <a:bodyPr>
            <a:normAutofit/>
          </a:bodyPr>
          <a:lstStyle/>
          <a:p>
            <a:r>
              <a:rPr lang="en-US" sz="3200" dirty="0"/>
              <a:t>* Make sure that your email is notified when you schedule the downtime and take a screenshot of that notification.</a:t>
            </a:r>
          </a:p>
        </p:txBody>
      </p:sp>
      <p:pic>
        <p:nvPicPr>
          <p:cNvPr id="5" name="Picture 4">
            <a:extLst>
              <a:ext uri="{FF2B5EF4-FFF2-40B4-BE49-F238E27FC236}">
                <a16:creationId xmlns:a16="http://schemas.microsoft.com/office/drawing/2014/main" id="{1758EF7F-E924-4534-95AD-6D62A276A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802" y="1325563"/>
            <a:ext cx="9825198" cy="5532437"/>
          </a:xfrm>
          <a:prstGeom prst="rect">
            <a:avLst/>
          </a:prstGeom>
        </p:spPr>
      </p:pic>
      <p:sp>
        <p:nvSpPr>
          <p:cNvPr id="4" name="Rectangle 3">
            <a:extLst>
              <a:ext uri="{FF2B5EF4-FFF2-40B4-BE49-F238E27FC236}">
                <a16:creationId xmlns:a16="http://schemas.microsoft.com/office/drawing/2014/main" id="{82442579-850B-42E7-9BFC-C220673012F3}"/>
              </a:ext>
            </a:extLst>
          </p:cNvPr>
          <p:cNvSpPr/>
          <p:nvPr/>
        </p:nvSpPr>
        <p:spPr>
          <a:xfrm>
            <a:off x="155078" y="1586674"/>
            <a:ext cx="2118338" cy="3693319"/>
          </a:xfrm>
          <a:prstGeom prst="rect">
            <a:avLst/>
          </a:prstGeom>
        </p:spPr>
        <p:txBody>
          <a:bodyPr wrap="square">
            <a:spAutoFit/>
          </a:bodyPr>
          <a:lstStyle/>
          <a:p>
            <a:r>
              <a:rPr lang="en-US" dirty="0"/>
              <a:t>The following is a notification of when I set the downtime. It is outdated as it was originally set from 7am to 9am and it is now 7pm to 9am. But, it demonstrates that the notifications are working. (Note that times are sent in UTC).</a:t>
            </a:r>
          </a:p>
        </p:txBody>
      </p:sp>
    </p:spTree>
    <p:extLst>
      <p:ext uri="{BB962C8B-B14F-4D97-AF65-F5344CB8AC3E}">
        <p14:creationId xmlns:p14="http://schemas.microsoft.com/office/powerpoint/2010/main" val="4233339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8705-21B6-43EF-827D-81C01BC5A030}"/>
              </a:ext>
            </a:extLst>
          </p:cNvPr>
          <p:cNvSpPr>
            <a:spLocks noGrp="1"/>
          </p:cNvSpPr>
          <p:nvPr>
            <p:ph type="title"/>
          </p:nvPr>
        </p:nvSpPr>
        <p:spPr>
          <a:xfrm>
            <a:off x="838200" y="0"/>
            <a:ext cx="10515600" cy="1325563"/>
          </a:xfrm>
        </p:spPr>
        <p:txBody>
          <a:bodyPr/>
          <a:lstStyle/>
          <a:p>
            <a:r>
              <a:rPr lang="en-US" dirty="0"/>
              <a:t>## Collecting APM Data:</a:t>
            </a:r>
          </a:p>
        </p:txBody>
      </p:sp>
      <p:sp>
        <p:nvSpPr>
          <p:cNvPr id="4" name="Title 1">
            <a:extLst>
              <a:ext uri="{FF2B5EF4-FFF2-40B4-BE49-F238E27FC236}">
                <a16:creationId xmlns:a16="http://schemas.microsoft.com/office/drawing/2014/main" id="{4C9A34CE-7DCD-463C-AA2A-1CAFE118CA07}"/>
              </a:ext>
            </a:extLst>
          </p:cNvPr>
          <p:cNvSpPr txBox="1">
            <a:spLocks/>
          </p:cNvSpPr>
          <p:nvPr/>
        </p:nvSpPr>
        <p:spPr>
          <a:xfrm>
            <a:off x="905312" y="12125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5</a:t>
            </a:r>
          </a:p>
        </p:txBody>
      </p:sp>
    </p:spTree>
    <p:extLst>
      <p:ext uri="{BB962C8B-B14F-4D97-AF65-F5344CB8AC3E}">
        <p14:creationId xmlns:p14="http://schemas.microsoft.com/office/powerpoint/2010/main" val="20312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F85B-F7A1-4C9D-A862-94D028878F1E}"/>
              </a:ext>
            </a:extLst>
          </p:cNvPr>
          <p:cNvSpPr>
            <a:spLocks noGrp="1"/>
          </p:cNvSpPr>
          <p:nvPr>
            <p:ph type="title"/>
          </p:nvPr>
        </p:nvSpPr>
        <p:spPr>
          <a:xfrm>
            <a:off x="636865" y="0"/>
            <a:ext cx="10515600" cy="1325563"/>
          </a:xfrm>
        </p:spPr>
        <p:txBody>
          <a:bodyPr/>
          <a:lstStyle/>
          <a:p>
            <a:r>
              <a:rPr lang="en-US" dirty="0"/>
              <a:t>Then, sign up for Datadog </a:t>
            </a:r>
            <a:br>
              <a:rPr lang="en-US" dirty="0"/>
            </a:br>
            <a:endParaRPr lang="en-US" dirty="0"/>
          </a:p>
        </p:txBody>
      </p:sp>
      <p:sp>
        <p:nvSpPr>
          <p:cNvPr id="6" name="Content Placeholder 2">
            <a:extLst>
              <a:ext uri="{FF2B5EF4-FFF2-40B4-BE49-F238E27FC236}">
                <a16:creationId xmlns:a16="http://schemas.microsoft.com/office/drawing/2014/main" id="{74E37C32-1F63-4A15-B0F5-B756E15C06EC}"/>
              </a:ext>
            </a:extLst>
          </p:cNvPr>
          <p:cNvSpPr>
            <a:spLocks noGrp="1"/>
          </p:cNvSpPr>
          <p:nvPr>
            <p:ph idx="1"/>
          </p:nvPr>
        </p:nvSpPr>
        <p:spPr>
          <a:xfrm>
            <a:off x="838606" y="1253331"/>
            <a:ext cx="10515600" cy="924841"/>
          </a:xfrm>
        </p:spPr>
        <p:txBody>
          <a:bodyPr>
            <a:normAutofit/>
          </a:bodyPr>
          <a:lstStyle/>
          <a:p>
            <a:pPr marL="0" indent="0">
              <a:buNone/>
            </a:pPr>
            <a:r>
              <a:rPr lang="en-US" dirty="0"/>
              <a:t>I signed up for a trial account. Here you can see the information about my trial account</a:t>
            </a:r>
          </a:p>
        </p:txBody>
      </p:sp>
      <p:pic>
        <p:nvPicPr>
          <p:cNvPr id="8" name="Picture 7">
            <a:extLst>
              <a:ext uri="{FF2B5EF4-FFF2-40B4-BE49-F238E27FC236}">
                <a16:creationId xmlns:a16="http://schemas.microsoft.com/office/drawing/2014/main" id="{8F04E060-9671-4065-9071-896D183BC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3243"/>
            <a:ext cx="12192000" cy="4812814"/>
          </a:xfrm>
          <a:prstGeom prst="rect">
            <a:avLst/>
          </a:prstGeom>
        </p:spPr>
      </p:pic>
      <p:pic>
        <p:nvPicPr>
          <p:cNvPr id="10" name="Picture 9">
            <a:extLst>
              <a:ext uri="{FF2B5EF4-FFF2-40B4-BE49-F238E27FC236}">
                <a16:creationId xmlns:a16="http://schemas.microsoft.com/office/drawing/2014/main" id="{44B21DF0-E0C0-4256-8979-C4714E8BC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593"/>
            <a:ext cx="12192000" cy="4812814"/>
          </a:xfrm>
          <a:prstGeom prst="rect">
            <a:avLst/>
          </a:prstGeom>
        </p:spPr>
      </p:pic>
    </p:spTree>
    <p:extLst>
      <p:ext uri="{BB962C8B-B14F-4D97-AF65-F5344CB8AC3E}">
        <p14:creationId xmlns:p14="http://schemas.microsoft.com/office/powerpoint/2010/main" val="811119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288D-5C63-4382-A8A5-D73E70257256}"/>
              </a:ext>
            </a:extLst>
          </p:cNvPr>
          <p:cNvSpPr>
            <a:spLocks noGrp="1"/>
          </p:cNvSpPr>
          <p:nvPr>
            <p:ph type="title"/>
          </p:nvPr>
        </p:nvSpPr>
        <p:spPr/>
        <p:txBody>
          <a:bodyPr>
            <a:normAutofit/>
          </a:bodyPr>
          <a:lstStyle/>
          <a:p>
            <a:r>
              <a:rPr lang="en-US" sz="3200" dirty="0"/>
              <a:t>Given the following Flask app (or any Python/Ruby/Go app of your choice) instrument this using Datadog’s APM solution:</a:t>
            </a:r>
          </a:p>
        </p:txBody>
      </p:sp>
      <p:pic>
        <p:nvPicPr>
          <p:cNvPr id="5" name="Picture 4">
            <a:extLst>
              <a:ext uri="{FF2B5EF4-FFF2-40B4-BE49-F238E27FC236}">
                <a16:creationId xmlns:a16="http://schemas.microsoft.com/office/drawing/2014/main" id="{351B6EBE-D0AB-4BEB-89E7-A53D60F27950}"/>
              </a:ext>
            </a:extLst>
          </p:cNvPr>
          <p:cNvPicPr>
            <a:picLocks noChangeAspect="1"/>
          </p:cNvPicPr>
          <p:nvPr/>
        </p:nvPicPr>
        <p:blipFill rotWithShape="1">
          <a:blip r:embed="rId2">
            <a:extLst>
              <a:ext uri="{28A0092B-C50C-407E-A947-70E740481C1C}">
                <a14:useLocalDpi xmlns:a14="http://schemas.microsoft.com/office/drawing/2010/main" val="0"/>
              </a:ext>
            </a:extLst>
          </a:blip>
          <a:srcRect l="37018" t="19571" r="19496" b="31312"/>
          <a:stretch/>
        </p:blipFill>
        <p:spPr>
          <a:xfrm>
            <a:off x="5184527" y="2567031"/>
            <a:ext cx="7007474" cy="4290969"/>
          </a:xfrm>
          <a:prstGeom prst="rect">
            <a:avLst/>
          </a:prstGeom>
        </p:spPr>
      </p:pic>
      <p:sp>
        <p:nvSpPr>
          <p:cNvPr id="6" name="Rectangle 5">
            <a:extLst>
              <a:ext uri="{FF2B5EF4-FFF2-40B4-BE49-F238E27FC236}">
                <a16:creationId xmlns:a16="http://schemas.microsoft.com/office/drawing/2014/main" id="{0571D3EA-7F23-4CAD-B322-5887E98CD30E}"/>
              </a:ext>
            </a:extLst>
          </p:cNvPr>
          <p:cNvSpPr/>
          <p:nvPr/>
        </p:nvSpPr>
        <p:spPr>
          <a:xfrm>
            <a:off x="717140" y="3041315"/>
            <a:ext cx="4156864" cy="646331"/>
          </a:xfrm>
          <a:prstGeom prst="rect">
            <a:avLst/>
          </a:prstGeom>
        </p:spPr>
        <p:txBody>
          <a:bodyPr wrap="square">
            <a:spAutoFit/>
          </a:bodyPr>
          <a:lstStyle/>
          <a:p>
            <a:r>
              <a:rPr lang="en-US" dirty="0"/>
              <a:t>I enabled the integration for APM in the </a:t>
            </a:r>
            <a:r>
              <a:rPr lang="en-US" dirty="0" err="1"/>
              <a:t>datadog.yaml</a:t>
            </a:r>
            <a:r>
              <a:rPr lang="en-US" dirty="0"/>
              <a:t> file.</a:t>
            </a:r>
          </a:p>
        </p:txBody>
      </p:sp>
    </p:spTree>
    <p:extLst>
      <p:ext uri="{BB962C8B-B14F-4D97-AF65-F5344CB8AC3E}">
        <p14:creationId xmlns:p14="http://schemas.microsoft.com/office/powerpoint/2010/main" val="1244729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E2F35-3368-4701-998F-469CBC56A3A6}"/>
              </a:ext>
            </a:extLst>
          </p:cNvPr>
          <p:cNvSpPr>
            <a:spLocks noGrp="1"/>
          </p:cNvSpPr>
          <p:nvPr>
            <p:ph type="title"/>
          </p:nvPr>
        </p:nvSpPr>
        <p:spPr>
          <a:xfrm>
            <a:off x="838200" y="138622"/>
            <a:ext cx="10515600" cy="1325563"/>
          </a:xfrm>
        </p:spPr>
        <p:txBody>
          <a:bodyPr>
            <a:normAutofit fontScale="90000"/>
          </a:bodyPr>
          <a:lstStyle/>
          <a:p>
            <a:r>
              <a:rPr lang="en-US" sz="3600" dirty="0"/>
              <a:t>Given the following Flask app (or any Python/Ruby/Go app of your choice) instrument this using Datadog’s APM solution:</a:t>
            </a:r>
            <a:br>
              <a:rPr lang="en-US" dirty="0"/>
            </a:br>
            <a:endParaRPr lang="en-US" dirty="0"/>
          </a:p>
        </p:txBody>
      </p:sp>
      <p:pic>
        <p:nvPicPr>
          <p:cNvPr id="5" name="Picture 4">
            <a:extLst>
              <a:ext uri="{FF2B5EF4-FFF2-40B4-BE49-F238E27FC236}">
                <a16:creationId xmlns:a16="http://schemas.microsoft.com/office/drawing/2014/main" id="{BB05C139-F010-499B-9452-9ABD35BDF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228" y="1464185"/>
            <a:ext cx="5675572" cy="4920143"/>
          </a:xfrm>
          <a:prstGeom prst="rect">
            <a:avLst/>
          </a:prstGeom>
        </p:spPr>
      </p:pic>
      <p:sp>
        <p:nvSpPr>
          <p:cNvPr id="6" name="Rectangle 5">
            <a:extLst>
              <a:ext uri="{FF2B5EF4-FFF2-40B4-BE49-F238E27FC236}">
                <a16:creationId xmlns:a16="http://schemas.microsoft.com/office/drawing/2014/main" id="{D1E745FC-3FFD-429F-B66C-4180E9CB79F4}"/>
              </a:ext>
            </a:extLst>
          </p:cNvPr>
          <p:cNvSpPr/>
          <p:nvPr/>
        </p:nvSpPr>
        <p:spPr>
          <a:xfrm>
            <a:off x="532582" y="1464185"/>
            <a:ext cx="4156864" cy="923330"/>
          </a:xfrm>
          <a:prstGeom prst="rect">
            <a:avLst/>
          </a:prstGeom>
        </p:spPr>
        <p:txBody>
          <a:bodyPr wrap="square">
            <a:spAutoFit/>
          </a:bodyPr>
          <a:lstStyle/>
          <a:p>
            <a:r>
              <a:rPr lang="en-US" dirty="0"/>
              <a:t>I copied the flask app into a Python file. This is the one that came with the exercise. </a:t>
            </a:r>
          </a:p>
        </p:txBody>
      </p:sp>
      <p:sp>
        <p:nvSpPr>
          <p:cNvPr id="7" name="Rectangle 1">
            <a:extLst>
              <a:ext uri="{FF2B5EF4-FFF2-40B4-BE49-F238E27FC236}">
                <a16:creationId xmlns:a16="http://schemas.microsoft.com/office/drawing/2014/main" id="{48F605C5-8026-4B78-8211-88E3B188E0EB}"/>
              </a:ext>
            </a:extLst>
          </p:cNvPr>
          <p:cNvSpPr>
            <a:spLocks noChangeArrowheads="1"/>
          </p:cNvSpPr>
          <p:nvPr/>
        </p:nvSpPr>
        <p:spPr bwMode="auto">
          <a:xfrm>
            <a:off x="0" y="90100"/>
            <a:ext cx="65" cy="276999"/>
          </a:xfrm>
          <a:prstGeom prst="rect">
            <a:avLst/>
          </a:prstGeom>
          <a:solidFill>
            <a:srgbClr val="F6F5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272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93DEAC-A895-4838-A5C8-E798A4F6EBDD}"/>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1" b="24297"/>
          <a:stretch/>
        </p:blipFill>
        <p:spPr>
          <a:xfrm>
            <a:off x="2115311" y="2567031"/>
            <a:ext cx="10076690" cy="4290969"/>
          </a:xfrm>
          <a:prstGeom prst="rect">
            <a:avLst/>
          </a:prstGeom>
        </p:spPr>
      </p:pic>
      <p:sp>
        <p:nvSpPr>
          <p:cNvPr id="7" name="Rectangle 6">
            <a:extLst>
              <a:ext uri="{FF2B5EF4-FFF2-40B4-BE49-F238E27FC236}">
                <a16:creationId xmlns:a16="http://schemas.microsoft.com/office/drawing/2014/main" id="{6E3092B1-AFD6-4E4F-BEFE-E33FD4181607}"/>
              </a:ext>
            </a:extLst>
          </p:cNvPr>
          <p:cNvSpPr/>
          <p:nvPr/>
        </p:nvSpPr>
        <p:spPr>
          <a:xfrm>
            <a:off x="883639" y="1490761"/>
            <a:ext cx="10315663" cy="1200329"/>
          </a:xfrm>
          <a:prstGeom prst="rect">
            <a:avLst/>
          </a:prstGeom>
        </p:spPr>
        <p:txBody>
          <a:bodyPr wrap="square">
            <a:spAutoFit/>
          </a:bodyPr>
          <a:lstStyle/>
          <a:p>
            <a:r>
              <a:rPr lang="en-US" dirty="0"/>
              <a:t>I ran </a:t>
            </a:r>
            <a:r>
              <a:rPr lang="en-US" b="1" dirty="0"/>
              <a:t>pip install flask</a:t>
            </a:r>
            <a:r>
              <a:rPr lang="en-US" dirty="0"/>
              <a:t>. I ran </a:t>
            </a:r>
            <a:r>
              <a:rPr lang="en-US" b="1" dirty="0"/>
              <a:t>pip install </a:t>
            </a:r>
            <a:r>
              <a:rPr lang="en-US" b="1" dirty="0" err="1"/>
              <a:t>ddtrace</a:t>
            </a:r>
            <a:r>
              <a:rPr lang="en-US" b="1" dirty="0"/>
              <a:t> </a:t>
            </a:r>
            <a:r>
              <a:rPr lang="en-US" dirty="0"/>
              <a:t>to get the tracing installed. I then ran </a:t>
            </a:r>
            <a:r>
              <a:rPr lang="en-US" b="1" dirty="0" err="1"/>
              <a:t>ddtrace</a:t>
            </a:r>
            <a:r>
              <a:rPr lang="en-US" b="1" dirty="0"/>
              <a:t>-run python app.py</a:t>
            </a:r>
            <a:r>
              <a:rPr lang="en-US" dirty="0"/>
              <a:t>. The trace started running.</a:t>
            </a:r>
          </a:p>
          <a:p>
            <a:r>
              <a:rPr lang="en-US" dirty="0"/>
              <a:t> </a:t>
            </a:r>
            <a:endParaRPr lang="en-US" b="1" dirty="0"/>
          </a:p>
          <a:p>
            <a:r>
              <a:rPr lang="en-US" dirty="0"/>
              <a:t>  </a:t>
            </a:r>
          </a:p>
        </p:txBody>
      </p:sp>
      <p:sp>
        <p:nvSpPr>
          <p:cNvPr id="9" name="Title 1">
            <a:extLst>
              <a:ext uri="{FF2B5EF4-FFF2-40B4-BE49-F238E27FC236}">
                <a16:creationId xmlns:a16="http://schemas.microsoft.com/office/drawing/2014/main" id="{64E6DA84-9787-4496-A74C-D9AFE231B639}"/>
              </a:ext>
            </a:extLst>
          </p:cNvPr>
          <p:cNvSpPr>
            <a:spLocks noGrp="1"/>
          </p:cNvSpPr>
          <p:nvPr>
            <p:ph type="title"/>
          </p:nvPr>
        </p:nvSpPr>
        <p:spPr>
          <a:xfrm>
            <a:off x="762699" y="165198"/>
            <a:ext cx="10515600" cy="1325563"/>
          </a:xfrm>
        </p:spPr>
        <p:txBody>
          <a:bodyPr>
            <a:normAutofit fontScale="90000"/>
          </a:bodyPr>
          <a:lstStyle/>
          <a:p>
            <a:r>
              <a:rPr lang="en-US" sz="3600" dirty="0"/>
              <a:t>Given the following Flask app (or any Python/Ruby/Go app of your choice) instrument this using Datadog’s APM solution:</a:t>
            </a:r>
            <a:br>
              <a:rPr lang="en-US" dirty="0"/>
            </a:br>
            <a:endParaRPr lang="en-US" dirty="0"/>
          </a:p>
        </p:txBody>
      </p:sp>
    </p:spTree>
    <p:extLst>
      <p:ext uri="{BB962C8B-B14F-4D97-AF65-F5344CB8AC3E}">
        <p14:creationId xmlns:p14="http://schemas.microsoft.com/office/powerpoint/2010/main" val="2324747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35C0-8D97-4CE6-B333-B3AD7481B6EF}"/>
              </a:ext>
            </a:extLst>
          </p:cNvPr>
          <p:cNvSpPr>
            <a:spLocks noGrp="1"/>
          </p:cNvSpPr>
          <p:nvPr>
            <p:ph type="title"/>
          </p:nvPr>
        </p:nvSpPr>
        <p:spPr>
          <a:xfrm>
            <a:off x="0" y="0"/>
            <a:ext cx="12192000" cy="1325563"/>
          </a:xfrm>
        </p:spPr>
        <p:txBody>
          <a:bodyPr>
            <a:normAutofit/>
          </a:bodyPr>
          <a:lstStyle/>
          <a:p>
            <a:r>
              <a:rPr lang="en-US" sz="3200" dirty="0"/>
              <a:t>Given the following Flask app (or any Python/Ruby/Go app of your choice) instrument this using Datadog’s APM solution:</a:t>
            </a:r>
          </a:p>
        </p:txBody>
      </p:sp>
      <p:pic>
        <p:nvPicPr>
          <p:cNvPr id="5" name="Picture 4">
            <a:extLst>
              <a:ext uri="{FF2B5EF4-FFF2-40B4-BE49-F238E27FC236}">
                <a16:creationId xmlns:a16="http://schemas.microsoft.com/office/drawing/2014/main" id="{1F44C3E2-59A4-4CF6-9C81-0E4383CC993C}"/>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a:stretch/>
        </p:blipFill>
        <p:spPr>
          <a:xfrm>
            <a:off x="4395831" y="2472655"/>
            <a:ext cx="7796169" cy="4385345"/>
          </a:xfrm>
          <a:prstGeom prst="rect">
            <a:avLst/>
          </a:prstGeom>
        </p:spPr>
      </p:pic>
      <p:sp>
        <p:nvSpPr>
          <p:cNvPr id="6" name="Rectangle 5">
            <a:extLst>
              <a:ext uri="{FF2B5EF4-FFF2-40B4-BE49-F238E27FC236}">
                <a16:creationId xmlns:a16="http://schemas.microsoft.com/office/drawing/2014/main" id="{93F17D07-787D-43C7-8094-B402CE5FAE94}"/>
              </a:ext>
            </a:extLst>
          </p:cNvPr>
          <p:cNvSpPr/>
          <p:nvPr/>
        </p:nvSpPr>
        <p:spPr>
          <a:xfrm>
            <a:off x="296410" y="1437444"/>
            <a:ext cx="10315663" cy="369332"/>
          </a:xfrm>
          <a:prstGeom prst="rect">
            <a:avLst/>
          </a:prstGeom>
        </p:spPr>
        <p:txBody>
          <a:bodyPr wrap="square">
            <a:spAutoFit/>
          </a:bodyPr>
          <a:lstStyle/>
          <a:p>
            <a:r>
              <a:rPr lang="en-US" dirty="0"/>
              <a:t>I see a metric related to the </a:t>
            </a:r>
            <a:r>
              <a:rPr lang="en-US" dirty="0" err="1"/>
              <a:t>datadog.trace_agent</a:t>
            </a:r>
            <a:r>
              <a:rPr lang="en-US" dirty="0"/>
              <a:t> appear which is good. But it is not a specific trace…</a:t>
            </a:r>
          </a:p>
        </p:txBody>
      </p:sp>
    </p:spTree>
    <p:extLst>
      <p:ext uri="{BB962C8B-B14F-4D97-AF65-F5344CB8AC3E}">
        <p14:creationId xmlns:p14="http://schemas.microsoft.com/office/powerpoint/2010/main" val="1346336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3CBB-EAFD-4614-97B2-CDE6CF0AD905}"/>
              </a:ext>
            </a:extLst>
          </p:cNvPr>
          <p:cNvSpPr>
            <a:spLocks noGrp="1"/>
          </p:cNvSpPr>
          <p:nvPr>
            <p:ph type="title"/>
          </p:nvPr>
        </p:nvSpPr>
        <p:spPr>
          <a:xfrm>
            <a:off x="838200" y="0"/>
            <a:ext cx="10515600" cy="1325563"/>
          </a:xfrm>
        </p:spPr>
        <p:txBody>
          <a:bodyPr>
            <a:normAutofit/>
          </a:bodyPr>
          <a:lstStyle/>
          <a:p>
            <a:r>
              <a:rPr lang="en-US" sz="3200" dirty="0"/>
              <a:t>Given the following Flask app (or any Python/Ruby/Go app of your choice) instrument this using Datadog’s APM solution:</a:t>
            </a:r>
          </a:p>
        </p:txBody>
      </p:sp>
      <p:pic>
        <p:nvPicPr>
          <p:cNvPr id="5" name="Picture 4">
            <a:extLst>
              <a:ext uri="{FF2B5EF4-FFF2-40B4-BE49-F238E27FC236}">
                <a16:creationId xmlns:a16="http://schemas.microsoft.com/office/drawing/2014/main" id="{7ACBAB31-6E54-4438-ADA1-7A1B28B9D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146" y="2037677"/>
            <a:ext cx="8449854" cy="4820323"/>
          </a:xfrm>
          <a:prstGeom prst="rect">
            <a:avLst/>
          </a:prstGeom>
        </p:spPr>
      </p:pic>
      <p:sp>
        <p:nvSpPr>
          <p:cNvPr id="6" name="Rectangle 5">
            <a:extLst>
              <a:ext uri="{FF2B5EF4-FFF2-40B4-BE49-F238E27FC236}">
                <a16:creationId xmlns:a16="http://schemas.microsoft.com/office/drawing/2014/main" id="{339593D8-AD00-44B2-BA0C-D50E49D344B7}"/>
              </a:ext>
            </a:extLst>
          </p:cNvPr>
          <p:cNvSpPr/>
          <p:nvPr/>
        </p:nvSpPr>
        <p:spPr>
          <a:xfrm>
            <a:off x="355133" y="1325563"/>
            <a:ext cx="10315663" cy="923330"/>
          </a:xfrm>
          <a:prstGeom prst="rect">
            <a:avLst/>
          </a:prstGeom>
        </p:spPr>
        <p:txBody>
          <a:bodyPr wrap="square">
            <a:spAutoFit/>
          </a:bodyPr>
          <a:lstStyle/>
          <a:p>
            <a:r>
              <a:rPr lang="en-US" dirty="0"/>
              <a:t>It takes awhile for the trace to appear. I thought it was broken so I looked at Go and Ruby instead. However, I eventually came back and finally the Python/Flask trace ran as expected.</a:t>
            </a:r>
            <a:endParaRPr lang="en-US" b="1" dirty="0"/>
          </a:p>
          <a:p>
            <a:r>
              <a:rPr lang="en-US" dirty="0"/>
              <a:t>  </a:t>
            </a:r>
          </a:p>
        </p:txBody>
      </p:sp>
    </p:spTree>
    <p:extLst>
      <p:ext uri="{BB962C8B-B14F-4D97-AF65-F5344CB8AC3E}">
        <p14:creationId xmlns:p14="http://schemas.microsoft.com/office/powerpoint/2010/main" val="4005674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83D7BEB-948A-48A1-8E53-DB4DE7FE68BC}"/>
              </a:ext>
            </a:extLst>
          </p:cNvPr>
          <p:cNvSpPr>
            <a:spLocks noGrp="1"/>
          </p:cNvSpPr>
          <p:nvPr>
            <p:ph type="title"/>
          </p:nvPr>
        </p:nvSpPr>
        <p:spPr>
          <a:xfrm>
            <a:off x="896923" y="0"/>
            <a:ext cx="10515600" cy="1325563"/>
          </a:xfrm>
        </p:spPr>
        <p:txBody>
          <a:bodyPr>
            <a:normAutofit/>
          </a:bodyPr>
          <a:lstStyle/>
          <a:p>
            <a:r>
              <a:rPr lang="en-US" sz="3200" dirty="0"/>
              <a:t>Provide a link and a screenshot of a Dashboard with both APM and Infrastructure Metrics.</a:t>
            </a:r>
          </a:p>
        </p:txBody>
      </p:sp>
      <p:pic>
        <p:nvPicPr>
          <p:cNvPr id="6" name="Picture 5">
            <a:extLst>
              <a:ext uri="{FF2B5EF4-FFF2-40B4-BE49-F238E27FC236}">
                <a16:creationId xmlns:a16="http://schemas.microsoft.com/office/drawing/2014/main" id="{1BFA2EA9-588C-4B35-9AFA-9209E4186130}"/>
              </a:ext>
            </a:extLst>
          </p:cNvPr>
          <p:cNvPicPr>
            <a:picLocks noChangeAspect="1"/>
          </p:cNvPicPr>
          <p:nvPr/>
        </p:nvPicPr>
        <p:blipFill rotWithShape="1">
          <a:blip r:embed="rId2">
            <a:extLst>
              <a:ext uri="{28A0092B-C50C-407E-A947-70E740481C1C}">
                <a14:useLocalDpi xmlns:a14="http://schemas.microsoft.com/office/drawing/2010/main" val="0"/>
              </a:ext>
            </a:extLst>
          </a:blip>
          <a:srcRect b="41042"/>
          <a:stretch/>
        </p:blipFill>
        <p:spPr>
          <a:xfrm>
            <a:off x="0" y="2024559"/>
            <a:ext cx="12172839" cy="3800600"/>
          </a:xfrm>
          <a:prstGeom prst="rect">
            <a:avLst/>
          </a:prstGeom>
        </p:spPr>
      </p:pic>
      <p:sp>
        <p:nvSpPr>
          <p:cNvPr id="7" name="Rectangle 6">
            <a:extLst>
              <a:ext uri="{FF2B5EF4-FFF2-40B4-BE49-F238E27FC236}">
                <a16:creationId xmlns:a16="http://schemas.microsoft.com/office/drawing/2014/main" id="{FDFEAF65-2C87-4E1F-81DE-CD36D378A98B}"/>
              </a:ext>
            </a:extLst>
          </p:cNvPr>
          <p:cNvSpPr/>
          <p:nvPr/>
        </p:nvSpPr>
        <p:spPr>
          <a:xfrm>
            <a:off x="896923" y="1529723"/>
            <a:ext cx="5693330" cy="369332"/>
          </a:xfrm>
          <a:prstGeom prst="rect">
            <a:avLst/>
          </a:prstGeom>
        </p:spPr>
        <p:txBody>
          <a:bodyPr wrap="square">
            <a:spAutoFit/>
          </a:bodyPr>
          <a:lstStyle/>
          <a:p>
            <a:r>
              <a:rPr lang="en-US" dirty="0"/>
              <a:t>The trace successfully picked up the flask service!</a:t>
            </a:r>
          </a:p>
        </p:txBody>
      </p:sp>
    </p:spTree>
    <p:extLst>
      <p:ext uri="{BB962C8B-B14F-4D97-AF65-F5344CB8AC3E}">
        <p14:creationId xmlns:p14="http://schemas.microsoft.com/office/powerpoint/2010/main" val="3872763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B5CF41-AF43-4699-93B1-FA9AA2070011}"/>
              </a:ext>
            </a:extLst>
          </p:cNvPr>
          <p:cNvSpPr>
            <a:spLocks noGrp="1"/>
          </p:cNvSpPr>
          <p:nvPr>
            <p:ph type="title"/>
          </p:nvPr>
        </p:nvSpPr>
        <p:spPr>
          <a:xfrm>
            <a:off x="896923" y="0"/>
            <a:ext cx="10515600" cy="1325563"/>
          </a:xfrm>
        </p:spPr>
        <p:txBody>
          <a:bodyPr>
            <a:normAutofit/>
          </a:bodyPr>
          <a:lstStyle/>
          <a:p>
            <a:r>
              <a:rPr lang="en-US" sz="3200" dirty="0"/>
              <a:t>Provide a link and a screenshot of a Dashboard with both APM and Infrastructure Metrics.</a:t>
            </a:r>
          </a:p>
        </p:txBody>
      </p:sp>
      <p:pic>
        <p:nvPicPr>
          <p:cNvPr id="6" name="Picture 5">
            <a:extLst>
              <a:ext uri="{FF2B5EF4-FFF2-40B4-BE49-F238E27FC236}">
                <a16:creationId xmlns:a16="http://schemas.microsoft.com/office/drawing/2014/main" id="{27BDA0ED-8038-47E4-9E6F-9868E4B9F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6948"/>
            <a:ext cx="12192000" cy="4781052"/>
          </a:xfrm>
          <a:prstGeom prst="rect">
            <a:avLst/>
          </a:prstGeom>
        </p:spPr>
      </p:pic>
      <p:sp>
        <p:nvSpPr>
          <p:cNvPr id="7" name="Rectangle 6">
            <a:extLst>
              <a:ext uri="{FF2B5EF4-FFF2-40B4-BE49-F238E27FC236}">
                <a16:creationId xmlns:a16="http://schemas.microsoft.com/office/drawing/2014/main" id="{C7452ABB-7276-4C94-AC21-6E86E5E78DC4}"/>
              </a:ext>
            </a:extLst>
          </p:cNvPr>
          <p:cNvSpPr/>
          <p:nvPr/>
        </p:nvSpPr>
        <p:spPr>
          <a:xfrm>
            <a:off x="453003" y="1508302"/>
            <a:ext cx="8229601" cy="369332"/>
          </a:xfrm>
          <a:prstGeom prst="rect">
            <a:avLst/>
          </a:prstGeom>
        </p:spPr>
        <p:txBody>
          <a:bodyPr wrap="square">
            <a:spAutoFit/>
          </a:bodyPr>
          <a:lstStyle/>
          <a:p>
            <a:r>
              <a:rPr lang="en-US" dirty="0"/>
              <a:t>Another screenshot from APM! Not much to see but glad its working now!</a:t>
            </a:r>
          </a:p>
        </p:txBody>
      </p:sp>
    </p:spTree>
    <p:extLst>
      <p:ext uri="{BB962C8B-B14F-4D97-AF65-F5344CB8AC3E}">
        <p14:creationId xmlns:p14="http://schemas.microsoft.com/office/powerpoint/2010/main" val="2190287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3D858C-F95B-4752-A24A-31E4A33EC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6136"/>
            <a:ext cx="12192000" cy="3844618"/>
          </a:xfrm>
          <a:prstGeom prst="rect">
            <a:avLst/>
          </a:prstGeom>
        </p:spPr>
      </p:pic>
      <p:sp>
        <p:nvSpPr>
          <p:cNvPr id="6" name="Title 1">
            <a:extLst>
              <a:ext uri="{FF2B5EF4-FFF2-40B4-BE49-F238E27FC236}">
                <a16:creationId xmlns:a16="http://schemas.microsoft.com/office/drawing/2014/main" id="{4BFE94FC-7B1E-4C9E-AEBE-A9A15B45DC5C}"/>
              </a:ext>
            </a:extLst>
          </p:cNvPr>
          <p:cNvSpPr>
            <a:spLocks noGrp="1"/>
          </p:cNvSpPr>
          <p:nvPr>
            <p:ph type="title"/>
          </p:nvPr>
        </p:nvSpPr>
        <p:spPr>
          <a:xfrm>
            <a:off x="838200" y="0"/>
            <a:ext cx="10515600" cy="1325563"/>
          </a:xfrm>
        </p:spPr>
        <p:txBody>
          <a:bodyPr>
            <a:normAutofit/>
          </a:bodyPr>
          <a:lstStyle/>
          <a:p>
            <a:r>
              <a:rPr lang="en-US" sz="3200" dirty="0"/>
              <a:t>Provide a link and a screenshot of a Dashboard with both APM and Infrastructure Metrics.</a:t>
            </a:r>
          </a:p>
        </p:txBody>
      </p:sp>
      <p:sp>
        <p:nvSpPr>
          <p:cNvPr id="7" name="Rectangle 6">
            <a:extLst>
              <a:ext uri="{FF2B5EF4-FFF2-40B4-BE49-F238E27FC236}">
                <a16:creationId xmlns:a16="http://schemas.microsoft.com/office/drawing/2014/main" id="{77063B4F-189E-4608-886A-3CEE1AA1B345}"/>
              </a:ext>
            </a:extLst>
          </p:cNvPr>
          <p:cNvSpPr/>
          <p:nvPr/>
        </p:nvSpPr>
        <p:spPr>
          <a:xfrm>
            <a:off x="713062" y="1325563"/>
            <a:ext cx="8229601" cy="369332"/>
          </a:xfrm>
          <a:prstGeom prst="rect">
            <a:avLst/>
          </a:prstGeom>
        </p:spPr>
        <p:txBody>
          <a:bodyPr wrap="square">
            <a:spAutoFit/>
          </a:bodyPr>
          <a:lstStyle/>
          <a:p>
            <a:r>
              <a:rPr lang="en-US" dirty="0"/>
              <a:t>Another screenshot from APM! </a:t>
            </a:r>
          </a:p>
        </p:txBody>
      </p:sp>
    </p:spTree>
    <p:extLst>
      <p:ext uri="{BB962C8B-B14F-4D97-AF65-F5344CB8AC3E}">
        <p14:creationId xmlns:p14="http://schemas.microsoft.com/office/powerpoint/2010/main" val="3210489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5CD53-DAD6-40E5-B6C0-9E7F37B34C05}"/>
              </a:ext>
            </a:extLst>
          </p:cNvPr>
          <p:cNvSpPr>
            <a:spLocks noGrp="1"/>
          </p:cNvSpPr>
          <p:nvPr>
            <p:ph type="title"/>
          </p:nvPr>
        </p:nvSpPr>
        <p:spPr>
          <a:xfrm>
            <a:off x="838200" y="0"/>
            <a:ext cx="10515600" cy="1325563"/>
          </a:xfrm>
        </p:spPr>
        <p:txBody>
          <a:bodyPr>
            <a:normAutofit fontScale="90000"/>
          </a:bodyPr>
          <a:lstStyle/>
          <a:p>
            <a:r>
              <a:rPr lang="en-US" dirty="0"/>
              <a:t>Provide a link and a screenshot of a Dashboard with both APM and Infrastructure Metrics.</a:t>
            </a:r>
          </a:p>
        </p:txBody>
      </p:sp>
      <p:pic>
        <p:nvPicPr>
          <p:cNvPr id="5" name="Picture 4">
            <a:extLst>
              <a:ext uri="{FF2B5EF4-FFF2-40B4-BE49-F238E27FC236}">
                <a16:creationId xmlns:a16="http://schemas.microsoft.com/office/drawing/2014/main" id="{A22A5C36-D1C0-40ED-A33A-9EC6E0716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6125"/>
            <a:ext cx="12192000" cy="2574431"/>
          </a:xfrm>
          <a:prstGeom prst="rect">
            <a:avLst/>
          </a:prstGeom>
        </p:spPr>
      </p:pic>
      <p:sp>
        <p:nvSpPr>
          <p:cNvPr id="6" name="Rectangle 5">
            <a:extLst>
              <a:ext uri="{FF2B5EF4-FFF2-40B4-BE49-F238E27FC236}">
                <a16:creationId xmlns:a16="http://schemas.microsoft.com/office/drawing/2014/main" id="{7A90612E-2F0C-4B35-90E8-A2FCB036ED67}"/>
              </a:ext>
            </a:extLst>
          </p:cNvPr>
          <p:cNvSpPr/>
          <p:nvPr/>
        </p:nvSpPr>
        <p:spPr>
          <a:xfrm>
            <a:off x="838200" y="2105739"/>
            <a:ext cx="8229601" cy="369332"/>
          </a:xfrm>
          <a:prstGeom prst="rect">
            <a:avLst/>
          </a:prstGeom>
        </p:spPr>
        <p:txBody>
          <a:bodyPr wrap="square">
            <a:spAutoFit/>
          </a:bodyPr>
          <a:lstStyle/>
          <a:p>
            <a:r>
              <a:rPr lang="en-US" dirty="0"/>
              <a:t>I can see a breakdown of resources by service. </a:t>
            </a:r>
          </a:p>
        </p:txBody>
      </p:sp>
    </p:spTree>
    <p:extLst>
      <p:ext uri="{BB962C8B-B14F-4D97-AF65-F5344CB8AC3E}">
        <p14:creationId xmlns:p14="http://schemas.microsoft.com/office/powerpoint/2010/main" val="966679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D62D6-C677-4C2B-9B64-8FB57B9677F8}"/>
              </a:ext>
            </a:extLst>
          </p:cNvPr>
          <p:cNvSpPr>
            <a:spLocks noGrp="1"/>
          </p:cNvSpPr>
          <p:nvPr>
            <p:ph type="title"/>
          </p:nvPr>
        </p:nvSpPr>
        <p:spPr>
          <a:xfrm>
            <a:off x="964035" y="0"/>
            <a:ext cx="10515600" cy="1325563"/>
          </a:xfrm>
        </p:spPr>
        <p:txBody>
          <a:bodyPr>
            <a:normAutofit fontScale="90000"/>
          </a:bodyPr>
          <a:lstStyle/>
          <a:p>
            <a:r>
              <a:rPr lang="en-US" dirty="0"/>
              <a:t>Provide a link and a screenshot of a Dashboard with both APM and Infrastructure Metrics.</a:t>
            </a:r>
          </a:p>
        </p:txBody>
      </p:sp>
      <p:pic>
        <p:nvPicPr>
          <p:cNvPr id="5" name="Picture 4">
            <a:extLst>
              <a:ext uri="{FF2B5EF4-FFF2-40B4-BE49-F238E27FC236}">
                <a16:creationId xmlns:a16="http://schemas.microsoft.com/office/drawing/2014/main" id="{05E9E4F8-280A-4CE7-9BDF-38A7319BC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314" y="1887841"/>
            <a:ext cx="9826304" cy="4941762"/>
          </a:xfrm>
          <a:prstGeom prst="rect">
            <a:avLst/>
          </a:prstGeom>
        </p:spPr>
      </p:pic>
      <p:sp>
        <p:nvSpPr>
          <p:cNvPr id="6" name="Rectangle 5">
            <a:extLst>
              <a:ext uri="{FF2B5EF4-FFF2-40B4-BE49-F238E27FC236}">
                <a16:creationId xmlns:a16="http://schemas.microsoft.com/office/drawing/2014/main" id="{C18B91E8-A370-4F23-8DCA-EA66B89EB254}"/>
              </a:ext>
            </a:extLst>
          </p:cNvPr>
          <p:cNvSpPr/>
          <p:nvPr/>
        </p:nvSpPr>
        <p:spPr>
          <a:xfrm>
            <a:off x="1056314" y="1518509"/>
            <a:ext cx="8229601" cy="369332"/>
          </a:xfrm>
          <a:prstGeom prst="rect">
            <a:avLst/>
          </a:prstGeom>
        </p:spPr>
        <p:txBody>
          <a:bodyPr wrap="square">
            <a:spAutoFit/>
          </a:bodyPr>
          <a:lstStyle/>
          <a:p>
            <a:r>
              <a:rPr lang="en-US" dirty="0"/>
              <a:t>Even for a simple application, APM returns quite a bit of info.</a:t>
            </a:r>
          </a:p>
        </p:txBody>
      </p:sp>
    </p:spTree>
    <p:extLst>
      <p:ext uri="{BB962C8B-B14F-4D97-AF65-F5344CB8AC3E}">
        <p14:creationId xmlns:p14="http://schemas.microsoft.com/office/powerpoint/2010/main" val="1349603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BA757D-2ED1-4068-B209-E3EB374F3294}"/>
              </a:ext>
            </a:extLst>
          </p:cNvPr>
          <p:cNvPicPr>
            <a:picLocks noChangeAspect="1"/>
          </p:cNvPicPr>
          <p:nvPr/>
        </p:nvPicPr>
        <p:blipFill>
          <a:blip r:embed="rId2"/>
          <a:stretch>
            <a:fillRect/>
          </a:stretch>
        </p:blipFill>
        <p:spPr>
          <a:xfrm>
            <a:off x="737532" y="1930138"/>
            <a:ext cx="6974527" cy="4705350"/>
          </a:xfrm>
          <a:prstGeom prst="rect">
            <a:avLst/>
          </a:prstGeom>
        </p:spPr>
      </p:pic>
      <p:sp>
        <p:nvSpPr>
          <p:cNvPr id="5" name="Title 1">
            <a:extLst>
              <a:ext uri="{FF2B5EF4-FFF2-40B4-BE49-F238E27FC236}">
                <a16:creationId xmlns:a16="http://schemas.microsoft.com/office/drawing/2014/main" id="{809A5CA1-FD5C-45E7-AA49-414630576D95}"/>
              </a:ext>
            </a:extLst>
          </p:cNvPr>
          <p:cNvSpPr txBox="1">
            <a:spLocks/>
          </p:cNvSpPr>
          <p:nvPr/>
        </p:nvSpPr>
        <p:spPr>
          <a:xfrm>
            <a:off x="838200" y="-3691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get the Agent reporting metrics from your local machine</a:t>
            </a:r>
          </a:p>
        </p:txBody>
      </p:sp>
      <p:sp>
        <p:nvSpPr>
          <p:cNvPr id="7" name="Content Placeholder 2">
            <a:extLst>
              <a:ext uri="{FF2B5EF4-FFF2-40B4-BE49-F238E27FC236}">
                <a16:creationId xmlns:a16="http://schemas.microsoft.com/office/drawing/2014/main" id="{55879BB5-20BB-46F9-AAFA-9E0F410C7C9A}"/>
              </a:ext>
            </a:extLst>
          </p:cNvPr>
          <p:cNvSpPr>
            <a:spLocks noGrp="1"/>
          </p:cNvSpPr>
          <p:nvPr>
            <p:ph idx="1"/>
          </p:nvPr>
        </p:nvSpPr>
        <p:spPr>
          <a:xfrm>
            <a:off x="838200" y="825492"/>
            <a:ext cx="10515600" cy="924841"/>
          </a:xfrm>
        </p:spPr>
        <p:txBody>
          <a:bodyPr>
            <a:normAutofit/>
          </a:bodyPr>
          <a:lstStyle/>
          <a:p>
            <a:pPr marL="0" indent="0">
              <a:buNone/>
            </a:pPr>
            <a:r>
              <a:rPr lang="en-US" dirty="0"/>
              <a:t>From the setup screen, I selected Ubuntu</a:t>
            </a:r>
          </a:p>
        </p:txBody>
      </p:sp>
    </p:spTree>
    <p:extLst>
      <p:ext uri="{BB962C8B-B14F-4D97-AF65-F5344CB8AC3E}">
        <p14:creationId xmlns:p14="http://schemas.microsoft.com/office/powerpoint/2010/main" val="2685794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412BEC-F048-462A-B628-E3EBE6CE2808}"/>
              </a:ext>
            </a:extLst>
          </p:cNvPr>
          <p:cNvSpPr>
            <a:spLocks noGrp="1"/>
          </p:cNvSpPr>
          <p:nvPr>
            <p:ph type="title"/>
          </p:nvPr>
        </p:nvSpPr>
        <p:spPr>
          <a:xfrm>
            <a:off x="905311" y="0"/>
            <a:ext cx="10515600" cy="1325563"/>
          </a:xfrm>
        </p:spPr>
        <p:txBody>
          <a:bodyPr>
            <a:normAutofit fontScale="90000"/>
          </a:bodyPr>
          <a:lstStyle/>
          <a:p>
            <a:r>
              <a:rPr lang="en-US" dirty="0"/>
              <a:t>Provide a link and a screenshot of a Dashboard with both APM and Infrastructure Metrics.</a:t>
            </a:r>
          </a:p>
        </p:txBody>
      </p:sp>
      <p:pic>
        <p:nvPicPr>
          <p:cNvPr id="7" name="Picture 6">
            <a:extLst>
              <a:ext uri="{FF2B5EF4-FFF2-40B4-BE49-F238E27FC236}">
                <a16:creationId xmlns:a16="http://schemas.microsoft.com/office/drawing/2014/main" id="{2AB22115-11B1-4DB4-AB33-DC25B7276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085" y="1909923"/>
            <a:ext cx="9163574" cy="4872198"/>
          </a:xfrm>
          <a:prstGeom prst="rect">
            <a:avLst/>
          </a:prstGeom>
        </p:spPr>
      </p:pic>
      <p:sp>
        <p:nvSpPr>
          <p:cNvPr id="8" name="Rectangle 7">
            <a:extLst>
              <a:ext uri="{FF2B5EF4-FFF2-40B4-BE49-F238E27FC236}">
                <a16:creationId xmlns:a16="http://schemas.microsoft.com/office/drawing/2014/main" id="{94619F91-B68B-4A0A-8B37-188CBB53411A}"/>
              </a:ext>
            </a:extLst>
          </p:cNvPr>
          <p:cNvSpPr/>
          <p:nvPr/>
        </p:nvSpPr>
        <p:spPr>
          <a:xfrm>
            <a:off x="1001084" y="1433077"/>
            <a:ext cx="10038827" cy="369332"/>
          </a:xfrm>
          <a:prstGeom prst="rect">
            <a:avLst/>
          </a:prstGeom>
        </p:spPr>
        <p:txBody>
          <a:bodyPr wrap="square">
            <a:spAutoFit/>
          </a:bodyPr>
          <a:lstStyle/>
          <a:p>
            <a:r>
              <a:rPr lang="en-US" dirty="0"/>
              <a:t>Here I create an APM graph for </a:t>
            </a:r>
            <a:r>
              <a:rPr lang="en-US" dirty="0" err="1"/>
              <a:t>trace.flask</a:t>
            </a:r>
            <a:r>
              <a:rPr lang="en-US" dirty="0"/>
              <a:t> based on the request duration by service over 90%</a:t>
            </a:r>
          </a:p>
        </p:txBody>
      </p:sp>
    </p:spTree>
    <p:extLst>
      <p:ext uri="{BB962C8B-B14F-4D97-AF65-F5344CB8AC3E}">
        <p14:creationId xmlns:p14="http://schemas.microsoft.com/office/powerpoint/2010/main" val="3089758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412BEC-F048-462A-B628-E3EBE6CE2808}"/>
              </a:ext>
            </a:extLst>
          </p:cNvPr>
          <p:cNvSpPr>
            <a:spLocks noGrp="1"/>
          </p:cNvSpPr>
          <p:nvPr>
            <p:ph type="title"/>
          </p:nvPr>
        </p:nvSpPr>
        <p:spPr>
          <a:xfrm>
            <a:off x="838200" y="0"/>
            <a:ext cx="10515600" cy="1325563"/>
          </a:xfrm>
        </p:spPr>
        <p:txBody>
          <a:bodyPr>
            <a:normAutofit fontScale="90000"/>
          </a:bodyPr>
          <a:lstStyle/>
          <a:p>
            <a:r>
              <a:rPr lang="en-US" dirty="0"/>
              <a:t>Provide a link and a screenshot of a Dashboard with both APM and Infrastructure Metrics.</a:t>
            </a:r>
          </a:p>
        </p:txBody>
      </p:sp>
      <p:sp>
        <p:nvSpPr>
          <p:cNvPr id="4" name="Rectangle 3">
            <a:extLst>
              <a:ext uri="{FF2B5EF4-FFF2-40B4-BE49-F238E27FC236}">
                <a16:creationId xmlns:a16="http://schemas.microsoft.com/office/drawing/2014/main" id="{DEC0B8D0-C808-489B-B57F-30F57E09F794}"/>
              </a:ext>
            </a:extLst>
          </p:cNvPr>
          <p:cNvSpPr/>
          <p:nvPr/>
        </p:nvSpPr>
        <p:spPr>
          <a:xfrm>
            <a:off x="838200" y="1325563"/>
            <a:ext cx="7589242" cy="369332"/>
          </a:xfrm>
          <a:prstGeom prst="rect">
            <a:avLst/>
          </a:prstGeom>
        </p:spPr>
        <p:txBody>
          <a:bodyPr wrap="square">
            <a:spAutoFit/>
          </a:bodyPr>
          <a:lstStyle/>
          <a:p>
            <a:r>
              <a:rPr lang="en-US" dirty="0"/>
              <a:t>Here I create an APM graph for </a:t>
            </a:r>
            <a:r>
              <a:rPr lang="en-US" dirty="0" err="1"/>
              <a:t>trace.flask</a:t>
            </a:r>
            <a:r>
              <a:rPr lang="en-US" dirty="0"/>
              <a:t> based on the request hits.</a:t>
            </a:r>
          </a:p>
        </p:txBody>
      </p:sp>
      <p:pic>
        <p:nvPicPr>
          <p:cNvPr id="6" name="Picture 5">
            <a:extLst>
              <a:ext uri="{FF2B5EF4-FFF2-40B4-BE49-F238E27FC236}">
                <a16:creationId xmlns:a16="http://schemas.microsoft.com/office/drawing/2014/main" id="{705EE798-D8B0-4E4E-9ED7-D9AFD80D9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63058"/>
            <a:ext cx="9104851" cy="5094942"/>
          </a:xfrm>
          <a:prstGeom prst="rect">
            <a:avLst/>
          </a:prstGeom>
        </p:spPr>
      </p:pic>
    </p:spTree>
    <p:extLst>
      <p:ext uri="{BB962C8B-B14F-4D97-AF65-F5344CB8AC3E}">
        <p14:creationId xmlns:p14="http://schemas.microsoft.com/office/powerpoint/2010/main" val="1633427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088B20-5C05-4999-8C2F-05E156C0C789}"/>
              </a:ext>
            </a:extLst>
          </p:cNvPr>
          <p:cNvSpPr>
            <a:spLocks noGrp="1"/>
          </p:cNvSpPr>
          <p:nvPr>
            <p:ph type="title"/>
          </p:nvPr>
        </p:nvSpPr>
        <p:spPr>
          <a:xfrm>
            <a:off x="896923" y="0"/>
            <a:ext cx="10515600" cy="1325563"/>
          </a:xfrm>
        </p:spPr>
        <p:txBody>
          <a:bodyPr>
            <a:normAutofit fontScale="90000"/>
          </a:bodyPr>
          <a:lstStyle/>
          <a:p>
            <a:r>
              <a:rPr lang="en-US" dirty="0"/>
              <a:t>Provide a link and a screenshot of a Dashboard with both APM and Infrastructure Metrics.</a:t>
            </a:r>
          </a:p>
        </p:txBody>
      </p:sp>
      <p:sp>
        <p:nvSpPr>
          <p:cNvPr id="5" name="Rectangle 4">
            <a:extLst>
              <a:ext uri="{FF2B5EF4-FFF2-40B4-BE49-F238E27FC236}">
                <a16:creationId xmlns:a16="http://schemas.microsoft.com/office/drawing/2014/main" id="{2F0B5F53-F17B-456C-B8BA-F67669821C08}"/>
              </a:ext>
            </a:extLst>
          </p:cNvPr>
          <p:cNvSpPr/>
          <p:nvPr/>
        </p:nvSpPr>
        <p:spPr>
          <a:xfrm>
            <a:off x="896923" y="1325563"/>
            <a:ext cx="10038827" cy="369332"/>
          </a:xfrm>
          <a:prstGeom prst="rect">
            <a:avLst/>
          </a:prstGeom>
        </p:spPr>
        <p:txBody>
          <a:bodyPr wrap="square">
            <a:spAutoFit/>
          </a:bodyPr>
          <a:lstStyle/>
          <a:p>
            <a:r>
              <a:rPr lang="en-US" dirty="0"/>
              <a:t>Here I create an APM graph for </a:t>
            </a:r>
            <a:r>
              <a:rPr lang="en-US" dirty="0" err="1"/>
              <a:t>trace.flask</a:t>
            </a:r>
            <a:r>
              <a:rPr lang="en-US" dirty="0"/>
              <a:t> based on the request duration by </a:t>
            </a:r>
            <a:r>
              <a:rPr lang="en-US" dirty="0" err="1"/>
              <a:t>resource_service</a:t>
            </a:r>
            <a:r>
              <a:rPr lang="en-US" dirty="0"/>
              <a:t> over 50%.</a:t>
            </a:r>
          </a:p>
        </p:txBody>
      </p:sp>
      <p:pic>
        <p:nvPicPr>
          <p:cNvPr id="7" name="Picture 6">
            <a:extLst>
              <a:ext uri="{FF2B5EF4-FFF2-40B4-BE49-F238E27FC236}">
                <a16:creationId xmlns:a16="http://schemas.microsoft.com/office/drawing/2014/main" id="{2CB86346-FFE5-4503-91E7-8EBD6A1C3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23" y="1783072"/>
            <a:ext cx="9364910" cy="5066744"/>
          </a:xfrm>
          <a:prstGeom prst="rect">
            <a:avLst/>
          </a:prstGeom>
        </p:spPr>
      </p:pic>
    </p:spTree>
    <p:extLst>
      <p:ext uri="{BB962C8B-B14F-4D97-AF65-F5344CB8AC3E}">
        <p14:creationId xmlns:p14="http://schemas.microsoft.com/office/powerpoint/2010/main" val="295053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0724-41E7-48F9-976C-153E036CC2FE}"/>
              </a:ext>
            </a:extLst>
          </p:cNvPr>
          <p:cNvSpPr>
            <a:spLocks noGrp="1"/>
          </p:cNvSpPr>
          <p:nvPr>
            <p:ph type="title"/>
          </p:nvPr>
        </p:nvSpPr>
        <p:spPr>
          <a:xfrm>
            <a:off x="905312" y="0"/>
            <a:ext cx="10515600" cy="1325563"/>
          </a:xfrm>
        </p:spPr>
        <p:txBody>
          <a:bodyPr>
            <a:normAutofit/>
          </a:bodyPr>
          <a:lstStyle/>
          <a:p>
            <a:r>
              <a:rPr lang="en-US" sz="3200" dirty="0"/>
              <a:t>Provide a link and a screenshot of a Dashboard with both APM and Infrastructure Metrics.</a:t>
            </a:r>
          </a:p>
        </p:txBody>
      </p:sp>
      <p:pic>
        <p:nvPicPr>
          <p:cNvPr id="10" name="Picture 9">
            <a:extLst>
              <a:ext uri="{FF2B5EF4-FFF2-40B4-BE49-F238E27FC236}">
                <a16:creationId xmlns:a16="http://schemas.microsoft.com/office/drawing/2014/main" id="{ECAA14AA-4661-489D-9C4B-D4094FF0E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317" y="2480876"/>
            <a:ext cx="10117683" cy="4383248"/>
          </a:xfrm>
          <a:prstGeom prst="rect">
            <a:avLst/>
          </a:prstGeom>
        </p:spPr>
      </p:pic>
      <p:sp>
        <p:nvSpPr>
          <p:cNvPr id="11" name="Rectangle 10">
            <a:extLst>
              <a:ext uri="{FF2B5EF4-FFF2-40B4-BE49-F238E27FC236}">
                <a16:creationId xmlns:a16="http://schemas.microsoft.com/office/drawing/2014/main" id="{050AF730-9073-4936-A178-9DA1C0E14D5E}"/>
              </a:ext>
            </a:extLst>
          </p:cNvPr>
          <p:cNvSpPr/>
          <p:nvPr/>
        </p:nvSpPr>
        <p:spPr>
          <a:xfrm>
            <a:off x="111853" y="1155313"/>
            <a:ext cx="12080147" cy="646331"/>
          </a:xfrm>
          <a:prstGeom prst="rect">
            <a:avLst/>
          </a:prstGeom>
        </p:spPr>
        <p:txBody>
          <a:bodyPr wrap="square">
            <a:spAutoFit/>
          </a:bodyPr>
          <a:lstStyle/>
          <a:p>
            <a:r>
              <a:rPr lang="en-US" dirty="0"/>
              <a:t>https://app.datadoghq.com/dashboard/mf7-2zg-tah/apm-timeboard?tile_size=m&amp;page=0&amp;is_auto=false&amp;from_ts=1552359600000&amp;to_ts=1552964400000&amp;live=true</a:t>
            </a:r>
          </a:p>
        </p:txBody>
      </p:sp>
      <p:sp>
        <p:nvSpPr>
          <p:cNvPr id="12" name="Rectangle 11">
            <a:extLst>
              <a:ext uri="{FF2B5EF4-FFF2-40B4-BE49-F238E27FC236}">
                <a16:creationId xmlns:a16="http://schemas.microsoft.com/office/drawing/2014/main" id="{C8A35199-F195-4869-82D7-0CFE02E334C6}"/>
              </a:ext>
            </a:extLst>
          </p:cNvPr>
          <p:cNvSpPr/>
          <p:nvPr/>
        </p:nvSpPr>
        <p:spPr>
          <a:xfrm>
            <a:off x="111853" y="2004795"/>
            <a:ext cx="12018628" cy="369332"/>
          </a:xfrm>
          <a:prstGeom prst="rect">
            <a:avLst/>
          </a:prstGeom>
        </p:spPr>
        <p:txBody>
          <a:bodyPr wrap="square">
            <a:spAutoFit/>
          </a:bodyPr>
          <a:lstStyle/>
          <a:p>
            <a:r>
              <a:rPr lang="en-US" dirty="0"/>
              <a:t>1 graph for the trace agent heartbeat, 3 graphs for the Ubuntu host, 2 graphs for MySQL and 3 for the Python Flask application </a:t>
            </a:r>
          </a:p>
        </p:txBody>
      </p:sp>
    </p:spTree>
    <p:extLst>
      <p:ext uri="{BB962C8B-B14F-4D97-AF65-F5344CB8AC3E}">
        <p14:creationId xmlns:p14="http://schemas.microsoft.com/office/powerpoint/2010/main" val="1482831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9BD33-A15C-4505-9876-DACB44994CE7}"/>
              </a:ext>
            </a:extLst>
          </p:cNvPr>
          <p:cNvSpPr>
            <a:spLocks noGrp="1"/>
          </p:cNvSpPr>
          <p:nvPr>
            <p:ph type="title"/>
          </p:nvPr>
        </p:nvSpPr>
        <p:spPr>
          <a:xfrm>
            <a:off x="838200" y="0"/>
            <a:ext cx="10515600" cy="1325563"/>
          </a:xfrm>
        </p:spPr>
        <p:txBody>
          <a:bodyPr>
            <a:normAutofit/>
          </a:bodyPr>
          <a:lstStyle/>
          <a:p>
            <a:r>
              <a:rPr lang="en-US" sz="3200" dirty="0"/>
              <a:t>* **Bonus Question**: What is the difference between a Service and a Resource?</a:t>
            </a:r>
          </a:p>
        </p:txBody>
      </p:sp>
      <p:sp>
        <p:nvSpPr>
          <p:cNvPr id="3" name="Content Placeholder 2">
            <a:extLst>
              <a:ext uri="{FF2B5EF4-FFF2-40B4-BE49-F238E27FC236}">
                <a16:creationId xmlns:a16="http://schemas.microsoft.com/office/drawing/2014/main" id="{F1B02526-06A9-4FB6-A2CE-F48D0EA44777}"/>
              </a:ext>
            </a:extLst>
          </p:cNvPr>
          <p:cNvSpPr>
            <a:spLocks noGrp="1"/>
          </p:cNvSpPr>
          <p:nvPr>
            <p:ph idx="1"/>
          </p:nvPr>
        </p:nvSpPr>
        <p:spPr/>
        <p:txBody>
          <a:bodyPr/>
          <a:lstStyle/>
          <a:p>
            <a:r>
              <a:rPr lang="en-US" dirty="0"/>
              <a:t>A Service is a set of processes that do the same job. For example, a web application might consist of 2 services. The WebApp portion will do one job and the Database Service will do another job.</a:t>
            </a:r>
          </a:p>
          <a:p>
            <a:pPr marL="0" indent="0">
              <a:buNone/>
            </a:pPr>
            <a:endParaRPr lang="en-US" dirty="0"/>
          </a:p>
          <a:p>
            <a:r>
              <a:rPr lang="en-US" dirty="0"/>
              <a:t>A Resource is an action that a service performs. For example, a resource for a Database service can be a single database query.</a:t>
            </a:r>
          </a:p>
        </p:txBody>
      </p:sp>
    </p:spTree>
    <p:extLst>
      <p:ext uri="{BB962C8B-B14F-4D97-AF65-F5344CB8AC3E}">
        <p14:creationId xmlns:p14="http://schemas.microsoft.com/office/powerpoint/2010/main" val="27577657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E951-B0F2-485B-AD81-C8B6774F499F}"/>
              </a:ext>
            </a:extLst>
          </p:cNvPr>
          <p:cNvSpPr>
            <a:spLocks noGrp="1"/>
          </p:cNvSpPr>
          <p:nvPr>
            <p:ph type="title"/>
          </p:nvPr>
        </p:nvSpPr>
        <p:spPr/>
        <p:txBody>
          <a:bodyPr/>
          <a:lstStyle/>
          <a:p>
            <a:r>
              <a:rPr lang="en-US" dirty="0"/>
              <a:t>Final Question (Brand New Industry)</a:t>
            </a:r>
          </a:p>
        </p:txBody>
      </p:sp>
      <p:sp>
        <p:nvSpPr>
          <p:cNvPr id="3" name="Content Placeholder 2">
            <a:extLst>
              <a:ext uri="{FF2B5EF4-FFF2-40B4-BE49-F238E27FC236}">
                <a16:creationId xmlns:a16="http://schemas.microsoft.com/office/drawing/2014/main" id="{827B5796-58B4-4282-B98C-F0DCF9A9B41D}"/>
              </a:ext>
            </a:extLst>
          </p:cNvPr>
          <p:cNvSpPr>
            <a:spLocks noGrp="1"/>
          </p:cNvSpPr>
          <p:nvPr>
            <p:ph idx="1"/>
          </p:nvPr>
        </p:nvSpPr>
        <p:spPr/>
        <p:txBody>
          <a:bodyPr/>
          <a:lstStyle/>
          <a:p>
            <a:r>
              <a:rPr lang="en-US" dirty="0"/>
              <a:t>Pittsburgh has numerous companies and start-ups related to self driving vehicles</a:t>
            </a:r>
          </a:p>
          <a:p>
            <a:r>
              <a:rPr lang="en-US" dirty="0"/>
              <a:t>Some of these like Uber are major AWS and IOT users</a:t>
            </a:r>
          </a:p>
          <a:p>
            <a:r>
              <a:rPr lang="en-US" dirty="0"/>
              <a:t>Others such as Argo AI are small, but are well funded by large automakers</a:t>
            </a:r>
          </a:p>
          <a:p>
            <a:r>
              <a:rPr lang="en-US" dirty="0"/>
              <a:t>There are a myriad of ways to potentially leverage Datadog for autonomous vehicles in the Ohio Valley Region</a:t>
            </a:r>
          </a:p>
        </p:txBody>
      </p:sp>
      <p:pic>
        <p:nvPicPr>
          <p:cNvPr id="2050" name="Picture 2" descr="Image result for uber">
            <a:extLst>
              <a:ext uri="{FF2B5EF4-FFF2-40B4-BE49-F238E27FC236}">
                <a16:creationId xmlns:a16="http://schemas.microsoft.com/office/drawing/2014/main" id="{9DE7D619-E1A2-409C-A68B-94B0ABE81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702" y="5142671"/>
            <a:ext cx="1438275"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rgo ai">
            <a:extLst>
              <a:ext uri="{FF2B5EF4-FFF2-40B4-BE49-F238E27FC236}">
                <a16:creationId xmlns:a16="http://schemas.microsoft.com/office/drawing/2014/main" id="{E456B7DC-0239-4643-BF39-B47022F57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496" y="5152196"/>
            <a:ext cx="24003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6343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AC6C-EA48-4609-A42E-74264A185424}"/>
              </a:ext>
            </a:extLst>
          </p:cNvPr>
          <p:cNvSpPr>
            <a:spLocks noGrp="1"/>
          </p:cNvSpPr>
          <p:nvPr>
            <p:ph type="title"/>
          </p:nvPr>
        </p:nvSpPr>
        <p:spPr/>
        <p:txBody>
          <a:bodyPr/>
          <a:lstStyle/>
          <a:p>
            <a:r>
              <a:rPr lang="en-US" dirty="0"/>
              <a:t>Final Question (Legacy Industry)</a:t>
            </a:r>
          </a:p>
        </p:txBody>
      </p:sp>
      <p:sp>
        <p:nvSpPr>
          <p:cNvPr id="3" name="Content Placeholder 2">
            <a:extLst>
              <a:ext uri="{FF2B5EF4-FFF2-40B4-BE49-F238E27FC236}">
                <a16:creationId xmlns:a16="http://schemas.microsoft.com/office/drawing/2014/main" id="{186E86B1-E5D2-49FE-B616-ED1CCF5E7088}"/>
              </a:ext>
            </a:extLst>
          </p:cNvPr>
          <p:cNvSpPr>
            <a:spLocks noGrp="1"/>
          </p:cNvSpPr>
          <p:nvPr>
            <p:ph idx="1"/>
          </p:nvPr>
        </p:nvSpPr>
        <p:spPr/>
        <p:txBody>
          <a:bodyPr/>
          <a:lstStyle/>
          <a:p>
            <a:r>
              <a:rPr lang="en-US" dirty="0"/>
              <a:t>In Western PA, natural gas production is a major industry. A Datadog IOT integration, whether custom or dedicated would be helpful in the following ways:</a:t>
            </a:r>
          </a:p>
          <a:p>
            <a:pPr lvl="1"/>
            <a:r>
              <a:rPr lang="en-US" dirty="0"/>
              <a:t>Improved Cost and Operational Efficiency by determining when to turn on or turn off natural gas wells</a:t>
            </a:r>
          </a:p>
          <a:p>
            <a:pPr lvl="1"/>
            <a:r>
              <a:rPr lang="en-US" dirty="0"/>
              <a:t>Improved Safety by monitoring for potentially dangerous conditions of well operation</a:t>
            </a:r>
          </a:p>
          <a:p>
            <a:pPr lvl="1"/>
            <a:r>
              <a:rPr lang="en-US" dirty="0"/>
              <a:t>Improved Environmental Benefits by more efficiently utilizing wells</a:t>
            </a:r>
          </a:p>
          <a:p>
            <a:pPr lvl="1"/>
            <a:endParaRPr lang="en-US" dirty="0"/>
          </a:p>
          <a:p>
            <a:pPr lvl="1"/>
            <a:endParaRPr lang="en-US" dirty="0"/>
          </a:p>
          <a:p>
            <a:pPr lvl="1"/>
            <a:endParaRPr lang="en-US" dirty="0"/>
          </a:p>
          <a:p>
            <a:endParaRPr lang="en-US" dirty="0"/>
          </a:p>
          <a:p>
            <a:endParaRPr lang="en-US" dirty="0"/>
          </a:p>
        </p:txBody>
      </p:sp>
      <p:pic>
        <p:nvPicPr>
          <p:cNvPr id="16386" name="Picture 2" descr="Image result for eqt gas">
            <a:extLst>
              <a:ext uri="{FF2B5EF4-FFF2-40B4-BE49-F238E27FC236}">
                <a16:creationId xmlns:a16="http://schemas.microsoft.com/office/drawing/2014/main" id="{D221A87F-D8F4-4B6D-A012-1674E6052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12" y="4898429"/>
            <a:ext cx="2438400"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natural gas companies pittsburgh">
            <a:extLst>
              <a:ext uri="{FF2B5EF4-FFF2-40B4-BE49-F238E27FC236}">
                <a16:creationId xmlns:a16="http://schemas.microsoft.com/office/drawing/2014/main" id="{9B9EAA5D-D7D9-46E6-9E37-E5A69100D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052" y="5207000"/>
            <a:ext cx="41243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6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33624-B7CF-414B-AFC7-D1082208E130}"/>
              </a:ext>
            </a:extLst>
          </p:cNvPr>
          <p:cNvSpPr txBox="1">
            <a:spLocks noGrp="1"/>
          </p:cNvSpPr>
          <p:nvPr>
            <p:ph type="title"/>
          </p:nvPr>
        </p:nvSpPr>
        <p:spPr>
          <a:xfrm>
            <a:off x="83820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get the Agent reporting metrics from your local machine</a:t>
            </a:r>
          </a:p>
        </p:txBody>
      </p:sp>
      <p:sp>
        <p:nvSpPr>
          <p:cNvPr id="5" name="Content Placeholder 2">
            <a:extLst>
              <a:ext uri="{FF2B5EF4-FFF2-40B4-BE49-F238E27FC236}">
                <a16:creationId xmlns:a16="http://schemas.microsoft.com/office/drawing/2014/main" id="{EA580B4B-A2DB-4287-856D-0F97F0DF3B92}"/>
              </a:ext>
            </a:extLst>
          </p:cNvPr>
          <p:cNvSpPr>
            <a:spLocks noGrp="1"/>
          </p:cNvSpPr>
          <p:nvPr>
            <p:ph idx="1"/>
          </p:nvPr>
        </p:nvSpPr>
        <p:spPr>
          <a:xfrm>
            <a:off x="645253" y="1226732"/>
            <a:ext cx="10515600" cy="1325563"/>
          </a:xfrm>
        </p:spPr>
        <p:txBody>
          <a:bodyPr>
            <a:normAutofit fontScale="70000" lnSpcReduction="20000"/>
          </a:bodyPr>
          <a:lstStyle/>
          <a:p>
            <a:pPr marL="0" indent="0">
              <a:buNone/>
            </a:pPr>
            <a:r>
              <a:rPr lang="en-US" sz="2900" dirty="0"/>
              <a:t>Then I ran the command as instructed to setup the agent on my VMs</a:t>
            </a:r>
          </a:p>
          <a:p>
            <a:pPr marL="0" indent="0">
              <a:buNone/>
            </a:pPr>
            <a:r>
              <a:rPr lang="en-US" altLang="en-US" sz="2900" dirty="0"/>
              <a:t>DD_API_KEY=8d918ad5c2b4da725e7b835555a2e8fb bash -c "$(curl -L https://raw.githubusercontent.com/DataDog/datadog-agent/master/cmd/agent/install_script.sh)" </a:t>
            </a:r>
          </a:p>
          <a:p>
            <a:pPr marL="0" indent="0">
              <a:buNone/>
            </a:pPr>
            <a:r>
              <a:rPr lang="en-US" altLang="en-US" sz="2900" dirty="0"/>
              <a:t>The screen below shows successful installation of the agent</a:t>
            </a:r>
          </a:p>
          <a:p>
            <a:pPr marL="0" indent="0">
              <a:buNone/>
            </a:pPr>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6FCDFCDD-075F-4E57-9F79-A652B4D3C793}"/>
              </a:ext>
            </a:extLst>
          </p:cNvPr>
          <p:cNvPicPr>
            <a:picLocks noChangeAspect="1"/>
          </p:cNvPicPr>
          <p:nvPr/>
        </p:nvPicPr>
        <p:blipFill rotWithShape="1">
          <a:blip r:embed="rId2">
            <a:extLst>
              <a:ext uri="{28A0092B-C50C-407E-A947-70E740481C1C}">
                <a14:useLocalDpi xmlns:a14="http://schemas.microsoft.com/office/drawing/2010/main" val="0"/>
              </a:ext>
            </a:extLst>
          </a:blip>
          <a:srcRect l="40851" t="25983" r="423" b="-302"/>
          <a:stretch/>
        </p:blipFill>
        <p:spPr>
          <a:xfrm>
            <a:off x="2768367" y="2465481"/>
            <a:ext cx="5464642" cy="4174406"/>
          </a:xfrm>
          <a:prstGeom prst="rect">
            <a:avLst/>
          </a:prstGeom>
        </p:spPr>
      </p:pic>
    </p:spTree>
    <p:extLst>
      <p:ext uri="{BB962C8B-B14F-4D97-AF65-F5344CB8AC3E}">
        <p14:creationId xmlns:p14="http://schemas.microsoft.com/office/powerpoint/2010/main" val="41464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6520-37D6-4C9D-BE39-4934222B5E05}"/>
              </a:ext>
            </a:extLst>
          </p:cNvPr>
          <p:cNvSpPr>
            <a:spLocks noGrp="1"/>
          </p:cNvSpPr>
          <p:nvPr>
            <p:ph type="title"/>
          </p:nvPr>
        </p:nvSpPr>
        <p:spPr>
          <a:xfrm>
            <a:off x="938168" y="0"/>
            <a:ext cx="10515600" cy="1325563"/>
          </a:xfrm>
        </p:spPr>
        <p:txBody>
          <a:bodyPr>
            <a:normAutofit/>
          </a:bodyPr>
          <a:lstStyle/>
          <a:p>
            <a:r>
              <a:rPr lang="en-US" sz="3200" dirty="0"/>
              <a:t>get the Agent reporting metrics from your local machine</a:t>
            </a:r>
          </a:p>
        </p:txBody>
      </p:sp>
      <p:pic>
        <p:nvPicPr>
          <p:cNvPr id="5" name="Picture 4">
            <a:extLst>
              <a:ext uri="{FF2B5EF4-FFF2-40B4-BE49-F238E27FC236}">
                <a16:creationId xmlns:a16="http://schemas.microsoft.com/office/drawing/2014/main" id="{AE5153E8-81E8-47E3-BE11-E687A63F8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818" y="1771530"/>
            <a:ext cx="10086363" cy="4931715"/>
          </a:xfrm>
          <a:prstGeom prst="rect">
            <a:avLst/>
          </a:prstGeom>
        </p:spPr>
      </p:pic>
      <p:sp>
        <p:nvSpPr>
          <p:cNvPr id="4" name="Content Placeholder 2">
            <a:extLst>
              <a:ext uri="{FF2B5EF4-FFF2-40B4-BE49-F238E27FC236}">
                <a16:creationId xmlns:a16="http://schemas.microsoft.com/office/drawing/2014/main" id="{B30F42B4-2432-4DA4-86DB-995BD2BF79CD}"/>
              </a:ext>
            </a:extLst>
          </p:cNvPr>
          <p:cNvSpPr>
            <a:spLocks noGrp="1"/>
          </p:cNvSpPr>
          <p:nvPr>
            <p:ph idx="1"/>
          </p:nvPr>
        </p:nvSpPr>
        <p:spPr>
          <a:xfrm>
            <a:off x="1052818" y="1108748"/>
            <a:ext cx="10515600" cy="1325563"/>
          </a:xfrm>
        </p:spPr>
        <p:txBody>
          <a:bodyPr>
            <a:normAutofit/>
          </a:bodyPr>
          <a:lstStyle/>
          <a:p>
            <a:pPr marL="0" indent="0">
              <a:buNone/>
            </a:pPr>
            <a:r>
              <a:rPr lang="en-US" sz="2000" dirty="0"/>
              <a:t>I created a test monitor to validate that the VM is reporting data</a:t>
            </a:r>
            <a:endParaRPr lang="en-US" altLang="en-US" sz="20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9113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6A464-B52B-4421-80FB-7400E528C0EE}"/>
              </a:ext>
            </a:extLst>
          </p:cNvPr>
          <p:cNvSpPr>
            <a:spLocks noGrp="1"/>
          </p:cNvSpPr>
          <p:nvPr>
            <p:ph type="title"/>
          </p:nvPr>
        </p:nvSpPr>
        <p:spPr/>
        <p:txBody>
          <a:bodyPr>
            <a:normAutofit fontScale="90000"/>
          </a:bodyPr>
          <a:lstStyle/>
          <a:p>
            <a:br>
              <a:rPr lang="en-US" dirty="0"/>
            </a:br>
            <a:r>
              <a:rPr lang="en-US" dirty="0"/>
              <a:t>## Collecting Metrics:</a:t>
            </a:r>
            <a:br>
              <a:rPr lang="en-US" dirty="0"/>
            </a:br>
            <a:endParaRPr lang="en-US" dirty="0"/>
          </a:p>
        </p:txBody>
      </p:sp>
      <p:sp>
        <p:nvSpPr>
          <p:cNvPr id="3" name="Title 1">
            <a:extLst>
              <a:ext uri="{FF2B5EF4-FFF2-40B4-BE49-F238E27FC236}">
                <a16:creationId xmlns:a16="http://schemas.microsoft.com/office/drawing/2014/main" id="{D05A76F9-D542-4DF4-9554-191F92C92142}"/>
              </a:ext>
            </a:extLst>
          </p:cNvPr>
          <p:cNvSpPr txBox="1">
            <a:spLocks/>
          </p:cNvSpPr>
          <p:nvPr/>
        </p:nvSpPr>
        <p:spPr>
          <a:xfrm>
            <a:off x="913701" y="1775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Part 2</a:t>
            </a:r>
          </a:p>
        </p:txBody>
      </p:sp>
    </p:spTree>
    <p:extLst>
      <p:ext uri="{BB962C8B-B14F-4D97-AF65-F5344CB8AC3E}">
        <p14:creationId xmlns:p14="http://schemas.microsoft.com/office/powerpoint/2010/main" val="3122920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2434</TotalTime>
  <Words>2664</Words>
  <Application>Microsoft Office PowerPoint</Application>
  <PresentationFormat>Widescreen</PresentationFormat>
  <Paragraphs>165</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Arial Unicode MS</vt:lpstr>
      <vt:lpstr>Calibri</vt:lpstr>
      <vt:lpstr>Calibri Light</vt:lpstr>
      <vt:lpstr>Office Theme</vt:lpstr>
      <vt:lpstr>Ryan’s Datadog Code Exercise</vt:lpstr>
      <vt:lpstr>## Prerequisites - Setup the environment</vt:lpstr>
      <vt:lpstr>* You can spin up a fresh Linux VM </vt:lpstr>
      <vt:lpstr>* You can spin up a fresh Linux VM </vt:lpstr>
      <vt:lpstr>Then, sign up for Datadog  </vt:lpstr>
      <vt:lpstr>PowerPoint Presentation</vt:lpstr>
      <vt:lpstr>get the Agent reporting metrics from your local machine</vt:lpstr>
      <vt:lpstr>get the Agent reporting metrics from your local machine</vt:lpstr>
      <vt:lpstr> ## Collecting Metrics: </vt:lpstr>
      <vt:lpstr> * Add tags in the Agent config file and show us a screenshot of your host and its tags on the Host Map page in Datadog.  </vt:lpstr>
      <vt:lpstr>Install a database on your machine - MySQL </vt:lpstr>
      <vt:lpstr>Install a database on your machine - MySQL</vt:lpstr>
      <vt:lpstr>then install the respective Datadog integration for that database.</vt:lpstr>
      <vt:lpstr>then install the respective Datadog integration for that database.</vt:lpstr>
      <vt:lpstr>and then install the respective Datadog integration for that database.</vt:lpstr>
      <vt:lpstr>I chose to use a custom agent check, but it’s a little different than an RNG. It is a hello world statement. It is from https://docs.datadoghq.com/developers/write_agent_check/?tab=agentv6. I figured that would be great for simple debugging and that I can just tune the alarms to simulate state changes rather than have actual state changes. </vt:lpstr>
      <vt:lpstr>* Create a custom Agent check that submits a metric named my_metric with a random value between 0 and 1000. </vt:lpstr>
      <vt:lpstr>* Create a custom Agent check that submits a metric named my_metric with a random value between 0 and 1000.</vt:lpstr>
      <vt:lpstr>The metric is reporting in the monitors as a metric</vt:lpstr>
      <vt:lpstr>* Change your check's collection interval so that it only submits the metric once every 45 seconds. * **Bonus Question** Can you change the collection interval without modifying the Python check file you created? </vt:lpstr>
      <vt:lpstr>## Visualizing Data:</vt:lpstr>
      <vt:lpstr>Utilize the Datadog API to create a Timeboard </vt:lpstr>
      <vt:lpstr>Utilize the Datadog API to create a Timeboard </vt:lpstr>
      <vt:lpstr>Utilize the Datadog API to create a Timeboard </vt:lpstr>
      <vt:lpstr>Utilize the Datadog API to create a Timeboard </vt:lpstr>
      <vt:lpstr>Utilize the Datadog API to create a Timeboard </vt:lpstr>
      <vt:lpstr>Utilize the Datadog API to create a Timeboard </vt:lpstr>
      <vt:lpstr>Utilize the Datadog API to create a Timeboard </vt:lpstr>
      <vt:lpstr>* Your custom metric scoped over your host. </vt:lpstr>
      <vt:lpstr>I created the following Timeseries graph using the hello.world metric. Unfortunately my custom metric is rather boring, but it still works for demonstration purposes. I have scoped it for the host “ubuntu”.</vt:lpstr>
      <vt:lpstr>* Any metric from the Integration on your Database with the anomaly function applied. </vt:lpstr>
      <vt:lpstr>* Any metric from the Integration on your Database with the anomaly function applied. </vt:lpstr>
      <vt:lpstr>PowerPoint Presentation</vt:lpstr>
      <vt:lpstr>* Your custom metric with the rollup function applied to sum up all the points for the past hour into one bucket</vt:lpstr>
      <vt:lpstr>* Set the Timeboard's timeframe to the past 5 minutes </vt:lpstr>
      <vt:lpstr>* Take a snapshot of this graph and use the @ notation to send it to yourself.</vt:lpstr>
      <vt:lpstr>Here is the Timeboard with all the data</vt:lpstr>
      <vt:lpstr>* **Bonus Question**: What is the Anomaly graph displaying?</vt:lpstr>
      <vt:lpstr> ## Monitoring Data </vt:lpstr>
      <vt:lpstr>For the Hello World metric I set the Alert to 800, the Warning to 500, the Average to 5 minutes and the Notify Missing data for 10 minutes.  This is visible in the screenshot</vt:lpstr>
      <vt:lpstr>Email is configured to send, different messages sent based on Alert, Warning or No Data as shown. Perhaps over-configured…</vt:lpstr>
      <vt:lpstr>* Include the metric value that caused the monitor to trigger and host IP when the Monitor triggers an Alert state. </vt:lpstr>
      <vt:lpstr>* When this monitor sends you an email notification, take a screenshot of the email that it sends you.</vt:lpstr>
      <vt:lpstr>* When this monitor sends you an email notification, take a screenshot of the email that it sends you.</vt:lpstr>
      <vt:lpstr>* When this monitor sends you an email notification, take a screenshot of the email that it sends you.</vt:lpstr>
      <vt:lpstr>* One that silences it from 7pm to 9am daily on M-F</vt:lpstr>
      <vt:lpstr>* And one that silences it all day on Sat-Sun. </vt:lpstr>
      <vt:lpstr>* Make sure that your email is notified when you schedule the downtime and take a screenshot of that notification.</vt:lpstr>
      <vt:lpstr>## Collecting APM Data:</vt:lpstr>
      <vt:lpstr>Given the following Flask app (or any Python/Ruby/Go app of your choice) instrument this using Datadog’s APM solution:</vt:lpstr>
      <vt:lpstr>Given the following Flask app (or any Python/Ruby/Go app of your choice) instrument this using Datadog’s APM solution: </vt:lpstr>
      <vt:lpstr>Given the following Flask app (or any Python/Ruby/Go app of your choice) instrument this using Datadog’s APM solution: </vt:lpstr>
      <vt:lpstr>Given the following Flask app (or any Python/Ruby/Go app of your choice) instrument this using Datadog’s APM solution:</vt:lpstr>
      <vt:lpstr>Given the following Flask app (or any Python/Ruby/Go app of your choice) instrument this using Datadog’s APM solution:</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Provide a link and a screenshot of a Dashboard with both APM and Infrastructure Metrics.</vt:lpstr>
      <vt:lpstr>* **Bonus Question**: What is the difference between a Service and a Resource?</vt:lpstr>
      <vt:lpstr>Final Question (Brand New Industry)</vt:lpstr>
      <vt:lpstr>Final Question (Legacy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61</cp:revision>
  <dcterms:created xsi:type="dcterms:W3CDTF">2019-03-07T19:17:25Z</dcterms:created>
  <dcterms:modified xsi:type="dcterms:W3CDTF">2019-03-19T04:06:45Z</dcterms:modified>
</cp:coreProperties>
</file>